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64" r:id="rId2"/>
    <p:sldId id="274" r:id="rId3"/>
    <p:sldId id="275" r:id="rId4"/>
    <p:sldId id="276" r:id="rId5"/>
    <p:sldId id="277" r:id="rId6"/>
    <p:sldId id="330" r:id="rId7"/>
    <p:sldId id="331" r:id="rId8"/>
    <p:sldId id="332" r:id="rId9"/>
    <p:sldId id="333" r:id="rId10"/>
    <p:sldId id="318" r:id="rId11"/>
    <p:sldId id="334" r:id="rId12"/>
    <p:sldId id="335" r:id="rId13"/>
    <p:sldId id="317" r:id="rId14"/>
    <p:sldId id="319" r:id="rId15"/>
    <p:sldId id="324" r:id="rId16"/>
    <p:sldId id="326" r:id="rId17"/>
    <p:sldId id="327" r:id="rId18"/>
    <p:sldId id="320" r:id="rId19"/>
    <p:sldId id="321" r:id="rId20"/>
    <p:sldId id="322" r:id="rId21"/>
    <p:sldId id="323" r:id="rId22"/>
    <p:sldId id="280" r:id="rId23"/>
    <p:sldId id="281" r:id="rId24"/>
    <p:sldId id="282" r:id="rId25"/>
    <p:sldId id="284" r:id="rId26"/>
    <p:sldId id="328" r:id="rId27"/>
    <p:sldId id="329" r:id="rId28"/>
    <p:sldId id="285" r:id="rId29"/>
    <p:sldId id="286" r:id="rId30"/>
    <p:sldId id="287" r:id="rId31"/>
    <p:sldId id="288" r:id="rId32"/>
    <p:sldId id="289" r:id="rId33"/>
    <p:sldId id="290" r:id="rId34"/>
    <p:sldId id="292" r:id="rId35"/>
    <p:sldId id="293" r:id="rId36"/>
    <p:sldId id="294" r:id="rId37"/>
    <p:sldId id="295" r:id="rId38"/>
    <p:sldId id="296" r:id="rId39"/>
    <p:sldId id="297" r:id="rId40"/>
    <p:sldId id="298" r:id="rId41"/>
    <p:sldId id="299" r:id="rId42"/>
    <p:sldId id="303" r:id="rId43"/>
    <p:sldId id="304" r:id="rId44"/>
    <p:sldId id="305" r:id="rId45"/>
    <p:sldId id="306" r:id="rId46"/>
    <p:sldId id="307" r:id="rId47"/>
    <p:sldId id="308" r:id="rId48"/>
    <p:sldId id="309" r:id="rId49"/>
    <p:sldId id="310" r:id="rId50"/>
    <p:sldId id="311" r:id="rId51"/>
    <p:sldId id="336" r:id="rId52"/>
    <p:sldId id="312" r:id="rId53"/>
    <p:sldId id="313" r:id="rId54"/>
    <p:sldId id="314" r:id="rId55"/>
    <p:sldId id="315" r:id="rId56"/>
    <p:sldId id="316" r:id="rId57"/>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50AAE6"/>
    <a:srgbClr val="5A6EB4"/>
    <a:srgbClr val="A00078"/>
    <a:srgbClr val="A01E28"/>
    <a:srgbClr val="A08232"/>
    <a:srgbClr val="DCA01E"/>
    <a:srgbClr val="FA8214"/>
    <a:srgbClr val="82B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701" autoAdjust="0"/>
    <p:restoredTop sz="91212" autoAdjust="0"/>
  </p:normalViewPr>
  <p:slideViewPr>
    <p:cSldViewPr showGuides="1">
      <p:cViewPr varScale="1">
        <p:scale>
          <a:sx n="96" d="100"/>
          <a:sy n="96" d="100"/>
        </p:scale>
        <p:origin x="-37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810"/>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2.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4"/>
          <p:cNvSpPr>
            <a:spLocks noGrp="1" noChangeArrowheads="1"/>
          </p:cNvSpPr>
          <p:nvPr>
            <p:ph type="ftr" sz="quarter" idx="2"/>
          </p:nvPr>
        </p:nvSpPr>
        <p:spPr bwMode="auto">
          <a:xfrm>
            <a:off x="3660775" y="468313"/>
            <a:ext cx="2759075" cy="279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lvl1pPr>
          </a:lstStyle>
          <a:p>
            <a:pPr>
              <a:defRPr/>
            </a:pPr>
            <a:r>
              <a:rPr lang="de-DE"/>
              <a:t>Prof. Dr. Max Mustermann | Musterfakultät</a:t>
            </a:r>
          </a:p>
        </p:txBody>
      </p:sp>
      <p:sp>
        <p:nvSpPr>
          <p:cNvPr id="47111" name="Text Box 7"/>
          <p:cNvSpPr txBox="1">
            <a:spLocks noChangeArrowheads="1"/>
          </p:cNvSpPr>
          <p:nvPr/>
        </p:nvSpPr>
        <p:spPr bwMode="auto">
          <a:xfrm>
            <a:off x="541338" y="8532813"/>
            <a:ext cx="3103562" cy="220662"/>
          </a:xfrm>
          <a:prstGeom prst="rect">
            <a:avLst/>
          </a:prstGeom>
          <a:noFill/>
          <a:ln w="9525">
            <a:noFill/>
            <a:miter lim="800000"/>
            <a:headEnd/>
            <a:tailEnd/>
          </a:ln>
          <a:effectLst/>
        </p:spPr>
        <p:txBody>
          <a:bodyPr lIns="0" tIns="0" rIns="0" bIns="0">
            <a:spAutoFit/>
          </a:bodyPr>
          <a:lstStyle/>
          <a:p>
            <a:pPr>
              <a:lnSpc>
                <a:spcPct val="65000"/>
              </a:lnSpc>
              <a:spcBef>
                <a:spcPct val="50000"/>
              </a:spcBef>
            </a:pPr>
            <a:r>
              <a:rPr lang="de-DE" sz="800"/>
              <a:t>KIT – Universität des Landes Baden-Württemberg und </a:t>
            </a:r>
          </a:p>
          <a:p>
            <a:pPr>
              <a:lnSpc>
                <a:spcPct val="65000"/>
              </a:lnSpc>
              <a:spcBef>
                <a:spcPct val="50000"/>
              </a:spcBef>
            </a:pPr>
            <a:r>
              <a:rPr lang="de-DE" sz="800"/>
              <a:t>nationales Forschungszentrum in der Helmholtz-Gemeinschaft</a:t>
            </a:r>
          </a:p>
        </p:txBody>
      </p:sp>
      <p:pic>
        <p:nvPicPr>
          <p:cNvPr id="9223" name="Picture 11" descr="KIT-Logo-rgb_de"/>
          <p:cNvPicPr>
            <a:picLocks noChangeAspect="1" noChangeArrowheads="1"/>
          </p:cNvPicPr>
          <p:nvPr/>
        </p:nvPicPr>
        <p:blipFill>
          <a:blip r:embed="rId2" cstate="print"/>
          <a:srcRect/>
          <a:stretch>
            <a:fillRect/>
          </a:stretch>
        </p:blipFill>
        <p:spPr bwMode="auto">
          <a:xfrm>
            <a:off x="549275" y="188913"/>
            <a:ext cx="1008063" cy="465137"/>
          </a:xfrm>
          <a:prstGeom prst="rect">
            <a:avLst/>
          </a:prstGeom>
          <a:noFill/>
          <a:ln w="9525">
            <a:noFill/>
            <a:miter lim="800000"/>
            <a:headEnd/>
            <a:tailEnd/>
          </a:ln>
        </p:spPr>
      </p:pic>
    </p:spTree>
    <p:extLst>
      <p:ext uri="{BB962C8B-B14F-4D97-AF65-F5344CB8AC3E}">
        <p14:creationId xmlns:p14="http://schemas.microsoft.com/office/powerpoint/2010/main" val="1083170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de-DE"/>
              <a:t>Prof. Dr. Max Mustermann | Musterfakultät</a:t>
            </a: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527DC3E-3A27-4D23-9336-3EAB36224A06}" type="slidenum">
              <a:rPr lang="de-DE"/>
              <a:pPr>
                <a:defRPr/>
              </a:pPr>
              <a:t>‹Nr.›</a:t>
            </a:fld>
            <a:endParaRPr lang="de-DE"/>
          </a:p>
        </p:txBody>
      </p:sp>
    </p:spTree>
    <p:extLst>
      <p:ext uri="{BB962C8B-B14F-4D97-AF65-F5344CB8AC3E}">
        <p14:creationId xmlns:p14="http://schemas.microsoft.com/office/powerpoint/2010/main" val="14013596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ln/>
        </p:spPr>
        <p:txBody>
          <a:bodyPr/>
          <a:lstStyle/>
          <a:p>
            <a:endParaRPr lang="de-DE" smtClean="0"/>
          </a:p>
        </p:txBody>
      </p:sp>
      <p:sp>
        <p:nvSpPr>
          <p:cNvPr id="49156" name="Foliennummernplatzhalter 3"/>
          <p:cNvSpPr>
            <a:spLocks noGrp="1"/>
          </p:cNvSpPr>
          <p:nvPr>
            <p:ph type="sldNum" sz="quarter" idx="5"/>
          </p:nvPr>
        </p:nvSpPr>
        <p:spPr>
          <a:noFill/>
        </p:spPr>
        <p:txBody>
          <a:bodyPr/>
          <a:lstStyle/>
          <a:p>
            <a:fld id="{260E3980-E0F5-45BC-9008-B49D0CFF612F}" type="slidenum">
              <a:rPr lang="de-DE" smtClean="0"/>
              <a:pPr/>
              <a:t>2</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ln/>
        </p:spPr>
        <p:txBody>
          <a:bodyPr/>
          <a:lstStyle/>
          <a:p>
            <a:endParaRPr lang="de-DE" smtClean="0"/>
          </a:p>
        </p:txBody>
      </p:sp>
      <p:sp>
        <p:nvSpPr>
          <p:cNvPr id="58372" name="Foliennummernplatzhalter 3"/>
          <p:cNvSpPr>
            <a:spLocks noGrp="1"/>
          </p:cNvSpPr>
          <p:nvPr>
            <p:ph type="sldNum" sz="quarter" idx="5"/>
          </p:nvPr>
        </p:nvSpPr>
        <p:spPr>
          <a:noFill/>
        </p:spPr>
        <p:txBody>
          <a:bodyPr/>
          <a:lstStyle/>
          <a:p>
            <a:fld id="{A35FEFD1-2548-4BD4-BA2A-5D9E70FFE192}" type="slidenum">
              <a:rPr lang="de-DE" smtClean="0"/>
              <a:pPr/>
              <a:t>27</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ln/>
        </p:spPr>
      </p:sp>
      <p:sp>
        <p:nvSpPr>
          <p:cNvPr id="60419" name="Notizenplatzhalter 2"/>
          <p:cNvSpPr>
            <a:spLocks noGrp="1"/>
          </p:cNvSpPr>
          <p:nvPr>
            <p:ph type="body" idx="1"/>
          </p:nvPr>
        </p:nvSpPr>
        <p:spPr>
          <a:noFill/>
          <a:ln/>
        </p:spPr>
        <p:txBody>
          <a:bodyPr/>
          <a:lstStyle/>
          <a:p>
            <a:endParaRPr lang="de-DE" smtClean="0"/>
          </a:p>
        </p:txBody>
      </p:sp>
      <p:sp>
        <p:nvSpPr>
          <p:cNvPr id="60420" name="Foliennummernplatzhalter 3"/>
          <p:cNvSpPr>
            <a:spLocks noGrp="1"/>
          </p:cNvSpPr>
          <p:nvPr>
            <p:ph type="sldNum" sz="quarter" idx="5"/>
          </p:nvPr>
        </p:nvSpPr>
        <p:spPr>
          <a:noFill/>
        </p:spPr>
        <p:txBody>
          <a:bodyPr/>
          <a:lstStyle/>
          <a:p>
            <a:fld id="{05146A82-00CC-4EE7-8276-B42D2B68C06F}" type="slidenum">
              <a:rPr lang="de-DE" smtClean="0"/>
              <a:pPr/>
              <a:t>28</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a:ln/>
        </p:spPr>
      </p:sp>
      <p:sp>
        <p:nvSpPr>
          <p:cNvPr id="61443" name="Notizenplatzhalter 2"/>
          <p:cNvSpPr>
            <a:spLocks noGrp="1"/>
          </p:cNvSpPr>
          <p:nvPr>
            <p:ph type="body" idx="1"/>
          </p:nvPr>
        </p:nvSpPr>
        <p:spPr>
          <a:noFill/>
          <a:ln/>
        </p:spPr>
        <p:txBody>
          <a:bodyPr/>
          <a:lstStyle/>
          <a:p>
            <a:endParaRPr lang="de-DE" smtClean="0"/>
          </a:p>
        </p:txBody>
      </p:sp>
      <p:sp>
        <p:nvSpPr>
          <p:cNvPr id="61444" name="Foliennummernplatzhalter 3"/>
          <p:cNvSpPr>
            <a:spLocks noGrp="1"/>
          </p:cNvSpPr>
          <p:nvPr>
            <p:ph type="sldNum" sz="quarter" idx="5"/>
          </p:nvPr>
        </p:nvSpPr>
        <p:spPr>
          <a:noFill/>
        </p:spPr>
        <p:txBody>
          <a:bodyPr/>
          <a:lstStyle/>
          <a:p>
            <a:fld id="{DC8A95D2-5B8E-48C5-A010-17A77F47E193}" type="slidenum">
              <a:rPr lang="de-DE" smtClean="0"/>
              <a:pPr/>
              <a:t>29</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80C7812-9861-4A36-AAF8-227BEC977480}" type="slidenum">
              <a:rPr lang="de-DE" smtClean="0"/>
              <a:pPr/>
              <a:t>30</a:t>
            </a:fld>
            <a:endParaRPr lang="de-DE" smtClean="0"/>
          </a:p>
        </p:txBody>
      </p:sp>
      <p:sp>
        <p:nvSpPr>
          <p:cNvPr id="62467" name="Rectangle 2"/>
          <p:cNvSpPr>
            <a:spLocks noGrp="1" noRot="1" noChangeAspect="1" noChangeArrowheads="1" noTextEdit="1"/>
          </p:cNvSpPr>
          <p:nvPr>
            <p:ph type="sldImg"/>
          </p:nvPr>
        </p:nvSpPr>
        <p:spPr>
          <a:xfrm>
            <a:off x="1143000" y="685800"/>
            <a:ext cx="4572000" cy="3429000"/>
          </a:xfrm>
          <a:ln/>
        </p:spPr>
      </p:sp>
      <p:sp>
        <p:nvSpPr>
          <p:cNvPr id="62468" name="Rectangle 3"/>
          <p:cNvSpPr>
            <a:spLocks noGrp="1" noChangeArrowheads="1"/>
          </p:cNvSpPr>
          <p:nvPr>
            <p:ph type="body" idx="1"/>
          </p:nvPr>
        </p:nvSpPr>
        <p:spPr>
          <a:xfrm>
            <a:off x="915370" y="4343400"/>
            <a:ext cx="5027263" cy="4114800"/>
          </a:xfrm>
          <a:noFill/>
          <a:ln/>
        </p:spPr>
        <p:txBody>
          <a:bodyPr lIns="91368" tIns="45685" rIns="91368" bIns="45685"/>
          <a:lstStyle/>
          <a:p>
            <a:r>
              <a:rPr lang="de-DE" smtClean="0"/>
              <a:t>Überleitung: Vision, weil Hauptproblem: Energieversorgung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ln/>
        </p:spPr>
      </p:sp>
      <p:sp>
        <p:nvSpPr>
          <p:cNvPr id="63491" name="Notizenplatzhalter 2"/>
          <p:cNvSpPr>
            <a:spLocks noGrp="1"/>
          </p:cNvSpPr>
          <p:nvPr>
            <p:ph type="body" idx="1"/>
          </p:nvPr>
        </p:nvSpPr>
        <p:spPr>
          <a:noFill/>
          <a:ln/>
        </p:spPr>
        <p:txBody>
          <a:bodyPr/>
          <a:lstStyle/>
          <a:p>
            <a:endParaRPr lang="de-DE" smtClean="0"/>
          </a:p>
        </p:txBody>
      </p:sp>
      <p:sp>
        <p:nvSpPr>
          <p:cNvPr id="63492" name="Foliennummernplatzhalter 3"/>
          <p:cNvSpPr>
            <a:spLocks noGrp="1"/>
          </p:cNvSpPr>
          <p:nvPr>
            <p:ph type="sldNum" sz="quarter" idx="5"/>
          </p:nvPr>
        </p:nvSpPr>
        <p:spPr>
          <a:noFill/>
        </p:spPr>
        <p:txBody>
          <a:bodyPr/>
          <a:lstStyle/>
          <a:p>
            <a:fld id="{B4BBDA8B-210D-459A-BF25-E7898215B7B7}" type="slidenum">
              <a:rPr lang="de-DE" smtClean="0"/>
              <a:pPr/>
              <a:t>31</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a:ln/>
        </p:spPr>
      </p:sp>
      <p:sp>
        <p:nvSpPr>
          <p:cNvPr id="64515" name="Notizenplatzhalter 2"/>
          <p:cNvSpPr>
            <a:spLocks noGrp="1"/>
          </p:cNvSpPr>
          <p:nvPr>
            <p:ph type="body" idx="1"/>
          </p:nvPr>
        </p:nvSpPr>
        <p:spPr>
          <a:noFill/>
          <a:ln/>
        </p:spPr>
        <p:txBody>
          <a:bodyPr/>
          <a:lstStyle/>
          <a:p>
            <a:endParaRPr lang="de-DE" smtClean="0"/>
          </a:p>
        </p:txBody>
      </p:sp>
      <p:sp>
        <p:nvSpPr>
          <p:cNvPr id="64516" name="Foliennummernplatzhalter 3"/>
          <p:cNvSpPr>
            <a:spLocks noGrp="1"/>
          </p:cNvSpPr>
          <p:nvPr>
            <p:ph type="sldNum" sz="quarter" idx="5"/>
          </p:nvPr>
        </p:nvSpPr>
        <p:spPr>
          <a:noFill/>
        </p:spPr>
        <p:txBody>
          <a:bodyPr/>
          <a:lstStyle/>
          <a:p>
            <a:fld id="{BD9BAC86-292F-49BE-97F2-6577F3D58D2B}" type="slidenum">
              <a:rPr lang="de-DE" smtClean="0"/>
              <a:pPr/>
              <a:t>32</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a:ln/>
        </p:spPr>
      </p:sp>
      <p:sp>
        <p:nvSpPr>
          <p:cNvPr id="65539" name="Notizenplatzhalter 2"/>
          <p:cNvSpPr>
            <a:spLocks noGrp="1"/>
          </p:cNvSpPr>
          <p:nvPr>
            <p:ph type="body" idx="1"/>
          </p:nvPr>
        </p:nvSpPr>
        <p:spPr>
          <a:noFill/>
          <a:ln/>
        </p:spPr>
        <p:txBody>
          <a:bodyPr/>
          <a:lstStyle/>
          <a:p>
            <a:endParaRPr lang="de-DE" smtClean="0"/>
          </a:p>
        </p:txBody>
      </p:sp>
      <p:sp>
        <p:nvSpPr>
          <p:cNvPr id="65540" name="Foliennummernplatzhalter 3"/>
          <p:cNvSpPr>
            <a:spLocks noGrp="1"/>
          </p:cNvSpPr>
          <p:nvPr>
            <p:ph type="sldNum" sz="quarter" idx="5"/>
          </p:nvPr>
        </p:nvSpPr>
        <p:spPr>
          <a:noFill/>
        </p:spPr>
        <p:txBody>
          <a:bodyPr/>
          <a:lstStyle/>
          <a:p>
            <a:fld id="{BA55A0FA-BA30-44BD-A1B9-74EB6B2958AB}" type="slidenum">
              <a:rPr lang="de-DE" smtClean="0"/>
              <a:pPr/>
              <a:t>33</a:t>
            </a:fld>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a:ln/>
        </p:spPr>
      </p:sp>
      <p:sp>
        <p:nvSpPr>
          <p:cNvPr id="67587" name="Notizenplatzhalter 2"/>
          <p:cNvSpPr>
            <a:spLocks noGrp="1"/>
          </p:cNvSpPr>
          <p:nvPr>
            <p:ph type="body" idx="1"/>
          </p:nvPr>
        </p:nvSpPr>
        <p:spPr>
          <a:noFill/>
          <a:ln/>
        </p:spPr>
        <p:txBody>
          <a:bodyPr/>
          <a:lstStyle/>
          <a:p>
            <a:endParaRPr lang="de-DE" smtClean="0"/>
          </a:p>
        </p:txBody>
      </p:sp>
      <p:sp>
        <p:nvSpPr>
          <p:cNvPr id="67588" name="Foliennummernplatzhalter 3"/>
          <p:cNvSpPr>
            <a:spLocks noGrp="1"/>
          </p:cNvSpPr>
          <p:nvPr>
            <p:ph type="sldNum" sz="quarter" idx="5"/>
          </p:nvPr>
        </p:nvSpPr>
        <p:spPr>
          <a:noFill/>
        </p:spPr>
        <p:txBody>
          <a:bodyPr/>
          <a:lstStyle/>
          <a:p>
            <a:fld id="{C0AB51BC-51EA-4B8D-9787-5AA94B1F178F}" type="slidenum">
              <a:rPr lang="de-DE" smtClean="0"/>
              <a:pPr/>
              <a:t>34</a:t>
            </a:fld>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a:ln/>
        </p:spPr>
      </p:sp>
      <p:sp>
        <p:nvSpPr>
          <p:cNvPr id="68611" name="Notizenplatzhalter 2"/>
          <p:cNvSpPr>
            <a:spLocks noGrp="1"/>
          </p:cNvSpPr>
          <p:nvPr>
            <p:ph type="body" idx="1"/>
          </p:nvPr>
        </p:nvSpPr>
        <p:spPr>
          <a:noFill/>
          <a:ln/>
        </p:spPr>
        <p:txBody>
          <a:bodyPr/>
          <a:lstStyle/>
          <a:p>
            <a:endParaRPr lang="de-DE" smtClean="0"/>
          </a:p>
        </p:txBody>
      </p:sp>
      <p:sp>
        <p:nvSpPr>
          <p:cNvPr id="68612" name="Foliennummernplatzhalter 3"/>
          <p:cNvSpPr>
            <a:spLocks noGrp="1"/>
          </p:cNvSpPr>
          <p:nvPr>
            <p:ph type="sldNum" sz="quarter" idx="5"/>
          </p:nvPr>
        </p:nvSpPr>
        <p:spPr>
          <a:noFill/>
        </p:spPr>
        <p:txBody>
          <a:bodyPr/>
          <a:lstStyle/>
          <a:p>
            <a:fld id="{D716D481-505C-45BE-925F-7FA4E5FEBE0A}" type="slidenum">
              <a:rPr lang="de-DE" smtClean="0"/>
              <a:pPr/>
              <a:t>35</a:t>
            </a:fld>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a:ln/>
        </p:spPr>
      </p:sp>
      <p:sp>
        <p:nvSpPr>
          <p:cNvPr id="69635" name="Notizenplatzhalter 2"/>
          <p:cNvSpPr>
            <a:spLocks noGrp="1"/>
          </p:cNvSpPr>
          <p:nvPr>
            <p:ph type="body" idx="1"/>
          </p:nvPr>
        </p:nvSpPr>
        <p:spPr>
          <a:noFill/>
          <a:ln/>
        </p:spPr>
        <p:txBody>
          <a:bodyPr/>
          <a:lstStyle/>
          <a:p>
            <a:endParaRPr lang="de-DE" smtClean="0"/>
          </a:p>
        </p:txBody>
      </p:sp>
      <p:sp>
        <p:nvSpPr>
          <p:cNvPr id="69636" name="Foliennummernplatzhalter 3"/>
          <p:cNvSpPr>
            <a:spLocks noGrp="1"/>
          </p:cNvSpPr>
          <p:nvPr>
            <p:ph type="sldNum" sz="quarter" idx="5"/>
          </p:nvPr>
        </p:nvSpPr>
        <p:spPr>
          <a:noFill/>
        </p:spPr>
        <p:txBody>
          <a:bodyPr/>
          <a:lstStyle/>
          <a:p>
            <a:fld id="{6B834AE8-54F8-4B78-8CE6-3538D93D998E}" type="slidenum">
              <a:rPr lang="de-DE" smtClean="0"/>
              <a:pPr/>
              <a:t>36</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a:ln/>
        </p:spPr>
      </p:sp>
      <p:sp>
        <p:nvSpPr>
          <p:cNvPr id="50179" name="Notizenplatzhalter 2"/>
          <p:cNvSpPr>
            <a:spLocks noGrp="1"/>
          </p:cNvSpPr>
          <p:nvPr>
            <p:ph type="body" idx="1"/>
          </p:nvPr>
        </p:nvSpPr>
        <p:spPr>
          <a:noFill/>
          <a:ln/>
        </p:spPr>
        <p:txBody>
          <a:bodyPr/>
          <a:lstStyle/>
          <a:p>
            <a:endParaRPr lang="de-DE" smtClean="0"/>
          </a:p>
        </p:txBody>
      </p:sp>
      <p:sp>
        <p:nvSpPr>
          <p:cNvPr id="50180" name="Foliennummernplatzhalter 3"/>
          <p:cNvSpPr>
            <a:spLocks noGrp="1"/>
          </p:cNvSpPr>
          <p:nvPr>
            <p:ph type="sldNum" sz="quarter" idx="5"/>
          </p:nvPr>
        </p:nvSpPr>
        <p:spPr>
          <a:noFill/>
        </p:spPr>
        <p:txBody>
          <a:bodyPr/>
          <a:lstStyle/>
          <a:p>
            <a:fld id="{CC94B5A3-9ABF-413F-88F2-B229CF6ADE72}" type="slidenum">
              <a:rPr lang="de-DE" smtClean="0"/>
              <a:pPr/>
              <a:t>3</a:t>
            </a:fld>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ln/>
        </p:spPr>
      </p:sp>
      <p:sp>
        <p:nvSpPr>
          <p:cNvPr id="70659" name="Notizenplatzhalter 2"/>
          <p:cNvSpPr>
            <a:spLocks noGrp="1"/>
          </p:cNvSpPr>
          <p:nvPr>
            <p:ph type="body" idx="1"/>
          </p:nvPr>
        </p:nvSpPr>
        <p:spPr>
          <a:noFill/>
          <a:ln/>
        </p:spPr>
        <p:txBody>
          <a:bodyPr/>
          <a:lstStyle/>
          <a:p>
            <a:endParaRPr lang="de-DE" smtClean="0"/>
          </a:p>
        </p:txBody>
      </p:sp>
      <p:sp>
        <p:nvSpPr>
          <p:cNvPr id="70660" name="Foliennummernplatzhalter 3"/>
          <p:cNvSpPr>
            <a:spLocks noGrp="1"/>
          </p:cNvSpPr>
          <p:nvPr>
            <p:ph type="sldNum" sz="quarter" idx="5"/>
          </p:nvPr>
        </p:nvSpPr>
        <p:spPr>
          <a:noFill/>
        </p:spPr>
        <p:txBody>
          <a:bodyPr/>
          <a:lstStyle/>
          <a:p>
            <a:fld id="{99E82402-4925-4C6C-81BF-C7CC543E1434}" type="slidenum">
              <a:rPr lang="de-DE" smtClean="0"/>
              <a:pPr/>
              <a:t>37</a:t>
            </a:fld>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32EAFE3-6A71-4ADC-AF0B-6390D72E2AEA}" type="slidenum">
              <a:rPr lang="de-DE" smtClean="0"/>
              <a:pPr/>
              <a:t>38</a:t>
            </a:fld>
            <a:endParaRPr lang="de-DE" smtClean="0"/>
          </a:p>
        </p:txBody>
      </p:sp>
      <p:sp>
        <p:nvSpPr>
          <p:cNvPr id="71683" name="Rectangle 2"/>
          <p:cNvSpPr>
            <a:spLocks noGrp="1" noRot="1" noChangeAspect="1" noChangeArrowheads="1" noTextEdit="1"/>
          </p:cNvSpPr>
          <p:nvPr>
            <p:ph type="sldImg"/>
          </p:nvPr>
        </p:nvSpPr>
        <p:spPr>
          <a:xfrm>
            <a:off x="1150938" y="690563"/>
            <a:ext cx="4557712" cy="3417887"/>
          </a:xfrm>
          <a:ln/>
        </p:spPr>
      </p:sp>
      <p:sp>
        <p:nvSpPr>
          <p:cNvPr id="71684" name="Rectangle 3"/>
          <p:cNvSpPr>
            <a:spLocks noGrp="1" noChangeArrowheads="1"/>
          </p:cNvSpPr>
          <p:nvPr>
            <p:ph type="body" idx="1"/>
          </p:nvPr>
        </p:nvSpPr>
        <p:spPr>
          <a:noFill/>
          <a:ln/>
        </p:spPr>
        <p:txBody>
          <a:bodyPr/>
          <a:lstStyle/>
          <a:p>
            <a:pPr eaLnBrk="1" hangingPunct="1"/>
            <a:r>
              <a:rPr lang="de-DE" smtClean="0"/>
              <a:t>Bekleidungsindustrie hat Problem erkannt.</a:t>
            </a:r>
          </a:p>
          <a:p>
            <a:pPr eaLnBrk="1" hangingPunct="1"/>
            <a:r>
              <a:rPr lang="de-DE" smtClean="0"/>
              <a:t>bei ständigem Wechsel des Energieumsatz nicht praktikabel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bildplatzhalter 1"/>
          <p:cNvSpPr>
            <a:spLocks noGrp="1" noRot="1" noChangeAspect="1" noTextEdit="1"/>
          </p:cNvSpPr>
          <p:nvPr>
            <p:ph type="sldImg"/>
          </p:nvPr>
        </p:nvSpPr>
        <p:spPr>
          <a:ln/>
        </p:spPr>
      </p:sp>
      <p:sp>
        <p:nvSpPr>
          <p:cNvPr id="72707" name="Notizenplatzhalter 2"/>
          <p:cNvSpPr>
            <a:spLocks noGrp="1"/>
          </p:cNvSpPr>
          <p:nvPr>
            <p:ph type="body" idx="1"/>
          </p:nvPr>
        </p:nvSpPr>
        <p:spPr>
          <a:noFill/>
          <a:ln/>
        </p:spPr>
        <p:txBody>
          <a:bodyPr/>
          <a:lstStyle/>
          <a:p>
            <a:endParaRPr lang="de-DE" smtClean="0"/>
          </a:p>
        </p:txBody>
      </p:sp>
      <p:sp>
        <p:nvSpPr>
          <p:cNvPr id="72708" name="Foliennummernplatzhalter 3"/>
          <p:cNvSpPr>
            <a:spLocks noGrp="1"/>
          </p:cNvSpPr>
          <p:nvPr>
            <p:ph type="sldNum" sz="quarter" idx="5"/>
          </p:nvPr>
        </p:nvSpPr>
        <p:spPr>
          <a:noFill/>
        </p:spPr>
        <p:txBody>
          <a:bodyPr/>
          <a:lstStyle/>
          <a:p>
            <a:fld id="{73133C4C-378F-4C6D-A731-20891AFB52ED}" type="slidenum">
              <a:rPr lang="de-DE" smtClean="0"/>
              <a:pPr/>
              <a:t>39</a:t>
            </a:fld>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a:ln/>
        </p:spPr>
      </p:sp>
      <p:sp>
        <p:nvSpPr>
          <p:cNvPr id="73731" name="Notizenplatzhalter 2"/>
          <p:cNvSpPr>
            <a:spLocks noGrp="1"/>
          </p:cNvSpPr>
          <p:nvPr>
            <p:ph type="body" idx="1"/>
          </p:nvPr>
        </p:nvSpPr>
        <p:spPr>
          <a:noFill/>
          <a:ln/>
        </p:spPr>
        <p:txBody>
          <a:bodyPr/>
          <a:lstStyle/>
          <a:p>
            <a:endParaRPr lang="de-DE" smtClean="0"/>
          </a:p>
        </p:txBody>
      </p:sp>
      <p:sp>
        <p:nvSpPr>
          <p:cNvPr id="73732" name="Foliennummernplatzhalter 3"/>
          <p:cNvSpPr>
            <a:spLocks noGrp="1"/>
          </p:cNvSpPr>
          <p:nvPr>
            <p:ph type="sldNum" sz="quarter" idx="5"/>
          </p:nvPr>
        </p:nvSpPr>
        <p:spPr>
          <a:noFill/>
        </p:spPr>
        <p:txBody>
          <a:bodyPr/>
          <a:lstStyle/>
          <a:p>
            <a:fld id="{609A93EE-7ED6-4524-852E-8129CBEA64B9}" type="slidenum">
              <a:rPr lang="de-DE" smtClean="0"/>
              <a:pPr/>
              <a:t>40</a:t>
            </a:fld>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a:ln/>
        </p:spPr>
      </p:sp>
      <p:sp>
        <p:nvSpPr>
          <p:cNvPr id="74755" name="Notizenplatzhalter 2"/>
          <p:cNvSpPr>
            <a:spLocks noGrp="1"/>
          </p:cNvSpPr>
          <p:nvPr>
            <p:ph type="body" idx="1"/>
          </p:nvPr>
        </p:nvSpPr>
        <p:spPr>
          <a:noFill/>
          <a:ln/>
        </p:spPr>
        <p:txBody>
          <a:bodyPr/>
          <a:lstStyle/>
          <a:p>
            <a:endParaRPr lang="de-DE" smtClean="0"/>
          </a:p>
        </p:txBody>
      </p:sp>
      <p:sp>
        <p:nvSpPr>
          <p:cNvPr id="74756" name="Foliennummernplatzhalter 3"/>
          <p:cNvSpPr>
            <a:spLocks noGrp="1"/>
          </p:cNvSpPr>
          <p:nvPr>
            <p:ph type="sldNum" sz="quarter" idx="5"/>
          </p:nvPr>
        </p:nvSpPr>
        <p:spPr>
          <a:noFill/>
        </p:spPr>
        <p:txBody>
          <a:bodyPr/>
          <a:lstStyle/>
          <a:p>
            <a:fld id="{86721DC6-9E16-4500-8BA3-947D54123C5F}" type="slidenum">
              <a:rPr lang="de-DE" smtClean="0"/>
              <a:pPr/>
              <a:t>41</a:t>
            </a:fld>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p:cNvSpPr>
            <a:spLocks noGrp="1" noRot="1" noChangeAspect="1" noTextEdit="1"/>
          </p:cNvSpPr>
          <p:nvPr>
            <p:ph type="sldImg"/>
          </p:nvPr>
        </p:nvSpPr>
        <p:spPr>
          <a:ln/>
        </p:spPr>
      </p:sp>
      <p:sp>
        <p:nvSpPr>
          <p:cNvPr id="78851" name="Notizenplatzhalter 2"/>
          <p:cNvSpPr>
            <a:spLocks noGrp="1"/>
          </p:cNvSpPr>
          <p:nvPr>
            <p:ph type="body" idx="1"/>
          </p:nvPr>
        </p:nvSpPr>
        <p:spPr>
          <a:noFill/>
          <a:ln/>
        </p:spPr>
        <p:txBody>
          <a:bodyPr/>
          <a:lstStyle/>
          <a:p>
            <a:r>
              <a:rPr lang="de-DE" smtClean="0"/>
              <a:t>Johannes: Hinzugefügt: WSN Unterpunkt</a:t>
            </a:r>
          </a:p>
        </p:txBody>
      </p:sp>
      <p:sp>
        <p:nvSpPr>
          <p:cNvPr id="78852" name="Foliennummernplatzhalter 3"/>
          <p:cNvSpPr>
            <a:spLocks noGrp="1"/>
          </p:cNvSpPr>
          <p:nvPr>
            <p:ph type="sldNum" sz="quarter" idx="5"/>
          </p:nvPr>
        </p:nvSpPr>
        <p:spPr>
          <a:noFill/>
        </p:spPr>
        <p:txBody>
          <a:bodyPr/>
          <a:lstStyle/>
          <a:p>
            <a:fld id="{CD462B37-89FF-4B4D-96CD-E1D18B95BAF5}" type="slidenum">
              <a:rPr lang="de-DE" smtClean="0"/>
              <a:pPr/>
              <a:t>42</a:t>
            </a:fld>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a:ln/>
        </p:spPr>
      </p:sp>
      <p:sp>
        <p:nvSpPr>
          <p:cNvPr id="79875" name="Notizenplatzhalter 2"/>
          <p:cNvSpPr>
            <a:spLocks noGrp="1"/>
          </p:cNvSpPr>
          <p:nvPr>
            <p:ph type="body" idx="1"/>
          </p:nvPr>
        </p:nvSpPr>
        <p:spPr>
          <a:noFill/>
          <a:ln/>
        </p:spPr>
        <p:txBody>
          <a:bodyPr/>
          <a:lstStyle/>
          <a:p>
            <a:r>
              <a:rPr lang="de-DE" smtClean="0"/>
              <a:t>Johannes: ? Warum gibt es zwei Inhaltsfolien? Könnte man auch in die vorige Folie integrieren. Bleibt noch Platz für eine WSN Einführung?</a:t>
            </a:r>
          </a:p>
        </p:txBody>
      </p:sp>
      <p:sp>
        <p:nvSpPr>
          <p:cNvPr id="79876" name="Foliennummernplatzhalter 3"/>
          <p:cNvSpPr>
            <a:spLocks noGrp="1"/>
          </p:cNvSpPr>
          <p:nvPr>
            <p:ph type="sldNum" sz="quarter" idx="5"/>
          </p:nvPr>
        </p:nvSpPr>
        <p:spPr>
          <a:noFill/>
        </p:spPr>
        <p:txBody>
          <a:bodyPr/>
          <a:lstStyle/>
          <a:p>
            <a:fld id="{5BF536AD-F0CC-46EB-9963-AF46CB4F90C0}" type="slidenum">
              <a:rPr lang="de-DE" smtClean="0"/>
              <a:pPr/>
              <a:t>43</a:t>
            </a:fld>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a:ln/>
        </p:spPr>
      </p:sp>
      <p:sp>
        <p:nvSpPr>
          <p:cNvPr id="80899" name="Notizenplatzhalter 2"/>
          <p:cNvSpPr>
            <a:spLocks noGrp="1"/>
          </p:cNvSpPr>
          <p:nvPr>
            <p:ph type="body" idx="1"/>
          </p:nvPr>
        </p:nvSpPr>
        <p:spPr>
          <a:noFill/>
          <a:ln/>
        </p:spPr>
        <p:txBody>
          <a:bodyPr/>
          <a:lstStyle/>
          <a:p>
            <a:r>
              <a:rPr lang="de-DE" smtClean="0"/>
              <a:t>Johannes: Literaturliste ist zu alt. Gibt es vielleicht aktuellere Bücher? -&gt; 2 andere mit neuer Jahreszahlen dazugemacht und zwei weggelassen (sieht meiner Meinung nach einfach besser aus, wenn auch einmal 2008 steht) </a:t>
            </a:r>
          </a:p>
          <a:p>
            <a:r>
              <a:rPr lang="de-DE" smtClean="0">
                <a:cs typeface="Times New Roman" pitchFamily="18" charset="0"/>
              </a:rPr>
              <a:t>Weggelassen: </a:t>
            </a:r>
          </a:p>
          <a:p>
            <a:r>
              <a:rPr lang="de-DE" smtClean="0">
                <a:cs typeface="Times New Roman" pitchFamily="18" charset="0"/>
              </a:rPr>
              <a:t>Kiencke, „Messtechnik“</a:t>
            </a:r>
            <a:br>
              <a:rPr lang="de-DE" smtClean="0">
                <a:cs typeface="Times New Roman" pitchFamily="18" charset="0"/>
              </a:rPr>
            </a:br>
            <a:r>
              <a:rPr lang="de-DE" smtClean="0">
                <a:cs typeface="Times New Roman" pitchFamily="18" charset="0"/>
              </a:rPr>
              <a:t>Fatikow, Rembold, Mikrorobotik, Springer</a:t>
            </a:r>
          </a:p>
          <a:p>
            <a:endParaRPr lang="de-DE" smtClean="0"/>
          </a:p>
        </p:txBody>
      </p:sp>
      <p:sp>
        <p:nvSpPr>
          <p:cNvPr id="80900" name="Foliennummernplatzhalter 3"/>
          <p:cNvSpPr>
            <a:spLocks noGrp="1"/>
          </p:cNvSpPr>
          <p:nvPr>
            <p:ph type="sldNum" sz="quarter" idx="5"/>
          </p:nvPr>
        </p:nvSpPr>
        <p:spPr>
          <a:noFill/>
        </p:spPr>
        <p:txBody>
          <a:bodyPr/>
          <a:lstStyle/>
          <a:p>
            <a:fld id="{9B8F0F00-3FA9-4602-877B-413ACD71044A}" type="slidenum">
              <a:rPr lang="de-DE" smtClean="0"/>
              <a:pPr/>
              <a:t>44</a:t>
            </a:fld>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p:cNvSpPr>
            <a:spLocks noGrp="1" noRot="1" noChangeAspect="1" noTextEdit="1"/>
          </p:cNvSpPr>
          <p:nvPr>
            <p:ph type="sldImg"/>
          </p:nvPr>
        </p:nvSpPr>
        <p:spPr>
          <a:ln/>
        </p:spPr>
      </p:sp>
      <p:sp>
        <p:nvSpPr>
          <p:cNvPr id="81923" name="Notizenplatzhalter 2"/>
          <p:cNvSpPr>
            <a:spLocks noGrp="1"/>
          </p:cNvSpPr>
          <p:nvPr>
            <p:ph type="body" idx="1"/>
          </p:nvPr>
        </p:nvSpPr>
        <p:spPr>
          <a:noFill/>
          <a:ln/>
        </p:spPr>
        <p:txBody>
          <a:bodyPr/>
          <a:lstStyle/>
          <a:p>
            <a:endParaRPr lang="de-DE" smtClean="0"/>
          </a:p>
        </p:txBody>
      </p:sp>
      <p:sp>
        <p:nvSpPr>
          <p:cNvPr id="81924" name="Foliennummernplatzhalter 3"/>
          <p:cNvSpPr>
            <a:spLocks noGrp="1"/>
          </p:cNvSpPr>
          <p:nvPr>
            <p:ph type="sldNum" sz="quarter" idx="5"/>
          </p:nvPr>
        </p:nvSpPr>
        <p:spPr>
          <a:noFill/>
        </p:spPr>
        <p:txBody>
          <a:bodyPr/>
          <a:lstStyle/>
          <a:p>
            <a:fld id="{1C685079-FCC8-46B1-9964-00982034B894}" type="slidenum">
              <a:rPr lang="de-DE" smtClean="0"/>
              <a:pPr/>
              <a:t>45</a:t>
            </a:fld>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a:ln/>
        </p:spPr>
      </p:sp>
      <p:sp>
        <p:nvSpPr>
          <p:cNvPr id="82947" name="Notizenplatzhalter 2"/>
          <p:cNvSpPr>
            <a:spLocks noGrp="1"/>
          </p:cNvSpPr>
          <p:nvPr>
            <p:ph type="body" idx="1"/>
          </p:nvPr>
        </p:nvSpPr>
        <p:spPr>
          <a:noFill/>
          <a:ln/>
        </p:spPr>
        <p:txBody>
          <a:bodyPr/>
          <a:lstStyle/>
          <a:p>
            <a:r>
              <a:rPr lang="de-DE" smtClean="0"/>
              <a:t>Warum ist „Mechanisch“ Fett?</a:t>
            </a:r>
          </a:p>
        </p:txBody>
      </p:sp>
      <p:sp>
        <p:nvSpPr>
          <p:cNvPr id="82948" name="Foliennummernplatzhalter 3"/>
          <p:cNvSpPr>
            <a:spLocks noGrp="1"/>
          </p:cNvSpPr>
          <p:nvPr>
            <p:ph type="sldNum" sz="quarter" idx="5"/>
          </p:nvPr>
        </p:nvSpPr>
        <p:spPr>
          <a:noFill/>
        </p:spPr>
        <p:txBody>
          <a:bodyPr/>
          <a:lstStyle/>
          <a:p>
            <a:fld id="{BFC81D58-46D3-4E5C-AD2B-07C16D994352}" type="slidenum">
              <a:rPr lang="de-DE" smtClean="0"/>
              <a:pPr/>
              <a:t>46</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a:ln/>
        </p:spPr>
        <p:txBody>
          <a:bodyPr/>
          <a:lstStyle/>
          <a:p>
            <a:endParaRPr lang="de-DE" smtClean="0"/>
          </a:p>
        </p:txBody>
      </p:sp>
      <p:sp>
        <p:nvSpPr>
          <p:cNvPr id="51204" name="Foliennummernplatzhalter 3"/>
          <p:cNvSpPr>
            <a:spLocks noGrp="1"/>
          </p:cNvSpPr>
          <p:nvPr>
            <p:ph type="sldNum" sz="quarter" idx="5"/>
          </p:nvPr>
        </p:nvSpPr>
        <p:spPr>
          <a:noFill/>
        </p:spPr>
        <p:txBody>
          <a:bodyPr/>
          <a:lstStyle/>
          <a:p>
            <a:fld id="{8F498107-59E6-4124-B621-9BFA46E118C4}" type="slidenum">
              <a:rPr lang="de-DE" smtClean="0"/>
              <a:pPr/>
              <a:t>4</a:t>
            </a:fld>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a:ln/>
        </p:spPr>
      </p:sp>
      <p:sp>
        <p:nvSpPr>
          <p:cNvPr id="83971" name="Notizenplatzhalter 2"/>
          <p:cNvSpPr>
            <a:spLocks noGrp="1"/>
          </p:cNvSpPr>
          <p:nvPr>
            <p:ph type="body" idx="1"/>
          </p:nvPr>
        </p:nvSpPr>
        <p:spPr>
          <a:noFill/>
          <a:ln/>
        </p:spPr>
        <p:txBody>
          <a:bodyPr/>
          <a:lstStyle/>
          <a:p>
            <a:r>
              <a:rPr lang="de-DE" smtClean="0"/>
              <a:t>Johannes: Folie neu gestaltet (ursprgl. Folie kommt danach nochmal)</a:t>
            </a:r>
          </a:p>
        </p:txBody>
      </p:sp>
      <p:sp>
        <p:nvSpPr>
          <p:cNvPr id="83972" name="Foliennummernplatzhalter 3"/>
          <p:cNvSpPr>
            <a:spLocks noGrp="1"/>
          </p:cNvSpPr>
          <p:nvPr>
            <p:ph type="sldNum" sz="quarter" idx="5"/>
          </p:nvPr>
        </p:nvSpPr>
        <p:spPr>
          <a:noFill/>
        </p:spPr>
        <p:txBody>
          <a:bodyPr/>
          <a:lstStyle/>
          <a:p>
            <a:fld id="{F88248DE-2FD8-4E22-88CA-053BDD04ED38}" type="slidenum">
              <a:rPr lang="de-DE" smtClean="0"/>
              <a:pPr/>
              <a:t>47</a:t>
            </a:fld>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bildplatzhalter 1"/>
          <p:cNvSpPr>
            <a:spLocks noGrp="1" noRot="1" noChangeAspect="1" noTextEdit="1"/>
          </p:cNvSpPr>
          <p:nvPr>
            <p:ph type="sldImg"/>
          </p:nvPr>
        </p:nvSpPr>
        <p:spPr>
          <a:ln/>
        </p:spPr>
      </p:sp>
      <p:sp>
        <p:nvSpPr>
          <p:cNvPr id="84995" name="Notizenplatzhalter 2"/>
          <p:cNvSpPr>
            <a:spLocks noGrp="1"/>
          </p:cNvSpPr>
          <p:nvPr>
            <p:ph type="body" idx="1"/>
          </p:nvPr>
        </p:nvSpPr>
        <p:spPr>
          <a:noFill/>
          <a:ln/>
        </p:spPr>
        <p:txBody>
          <a:bodyPr/>
          <a:lstStyle/>
          <a:p>
            <a:r>
              <a:rPr lang="de-DE" smtClean="0"/>
              <a:t>Johannes: Leider waren keine aktuellen Umsatzzahlen zu finden, die ursprgl. Grafik ist rechts von der Folie</a:t>
            </a:r>
          </a:p>
        </p:txBody>
      </p:sp>
      <p:sp>
        <p:nvSpPr>
          <p:cNvPr id="84996" name="Foliennummernplatzhalter 3"/>
          <p:cNvSpPr>
            <a:spLocks noGrp="1"/>
          </p:cNvSpPr>
          <p:nvPr>
            <p:ph type="sldNum" sz="quarter" idx="5"/>
          </p:nvPr>
        </p:nvSpPr>
        <p:spPr>
          <a:noFill/>
        </p:spPr>
        <p:txBody>
          <a:bodyPr/>
          <a:lstStyle/>
          <a:p>
            <a:fld id="{9EC39186-1573-483D-B451-C2CCD834B6C6}" type="slidenum">
              <a:rPr lang="de-DE" smtClean="0"/>
              <a:pPr/>
              <a:t>48</a:t>
            </a:fld>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a:ln/>
        </p:spPr>
      </p:sp>
      <p:sp>
        <p:nvSpPr>
          <p:cNvPr id="86019" name="Notizenplatzhalter 2"/>
          <p:cNvSpPr>
            <a:spLocks noGrp="1"/>
          </p:cNvSpPr>
          <p:nvPr>
            <p:ph type="body" idx="1"/>
          </p:nvPr>
        </p:nvSpPr>
        <p:spPr>
          <a:noFill/>
          <a:ln/>
        </p:spPr>
        <p:txBody>
          <a:bodyPr/>
          <a:lstStyle/>
          <a:p>
            <a:r>
              <a:rPr lang="de-DE" smtClean="0"/>
              <a:t>Johannes: Aktualisiert und geändert (alte Folie und Grafik ist rechts)</a:t>
            </a:r>
          </a:p>
          <a:p>
            <a:endParaRPr lang="de-DE" smtClean="0"/>
          </a:p>
        </p:txBody>
      </p:sp>
      <p:sp>
        <p:nvSpPr>
          <p:cNvPr id="86020" name="Foliennummernplatzhalter 3"/>
          <p:cNvSpPr>
            <a:spLocks noGrp="1"/>
          </p:cNvSpPr>
          <p:nvPr>
            <p:ph type="sldNum" sz="quarter" idx="5"/>
          </p:nvPr>
        </p:nvSpPr>
        <p:spPr>
          <a:noFill/>
        </p:spPr>
        <p:txBody>
          <a:bodyPr/>
          <a:lstStyle/>
          <a:p>
            <a:fld id="{010F8F67-00B2-4201-9100-080360683B49}" type="slidenum">
              <a:rPr lang="de-DE" smtClean="0"/>
              <a:pPr/>
              <a:t>49</a:t>
            </a:fld>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a:ln/>
        </p:spPr>
      </p:sp>
      <p:sp>
        <p:nvSpPr>
          <p:cNvPr id="87043" name="Notizenplatzhalter 2"/>
          <p:cNvSpPr>
            <a:spLocks noGrp="1"/>
          </p:cNvSpPr>
          <p:nvPr>
            <p:ph type="body" idx="1"/>
          </p:nvPr>
        </p:nvSpPr>
        <p:spPr>
          <a:noFill/>
          <a:ln/>
        </p:spPr>
        <p:txBody>
          <a:bodyPr/>
          <a:lstStyle/>
          <a:p>
            <a:r>
              <a:rPr lang="de-DE" smtClean="0"/>
              <a:t>Johannes: Aktuelle Zahlen? Dieser Kuchen scheint mir seltsam. Leider finden sich keine aktuellen Zahlen. </a:t>
            </a:r>
          </a:p>
          <a:p>
            <a:endParaRPr lang="de-DE" smtClean="0"/>
          </a:p>
        </p:txBody>
      </p:sp>
      <p:sp>
        <p:nvSpPr>
          <p:cNvPr id="87044" name="Foliennummernplatzhalter 3"/>
          <p:cNvSpPr>
            <a:spLocks noGrp="1"/>
          </p:cNvSpPr>
          <p:nvPr>
            <p:ph type="sldNum" sz="quarter" idx="5"/>
          </p:nvPr>
        </p:nvSpPr>
        <p:spPr>
          <a:noFill/>
        </p:spPr>
        <p:txBody>
          <a:bodyPr/>
          <a:lstStyle/>
          <a:p>
            <a:fld id="{98F7DED9-5BE7-419A-A130-70AAD378EF64}" type="slidenum">
              <a:rPr lang="de-DE" smtClean="0"/>
              <a:pPr/>
              <a:t>50</a:t>
            </a:fld>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a:ln/>
        </p:spPr>
      </p:sp>
      <p:sp>
        <p:nvSpPr>
          <p:cNvPr id="88067" name="Notizenplatzhalter 2"/>
          <p:cNvSpPr>
            <a:spLocks noGrp="1"/>
          </p:cNvSpPr>
          <p:nvPr>
            <p:ph type="body" idx="1"/>
          </p:nvPr>
        </p:nvSpPr>
        <p:spPr>
          <a:noFill/>
          <a:ln/>
        </p:spPr>
        <p:txBody>
          <a:bodyPr/>
          <a:lstStyle/>
          <a:p>
            <a:endParaRPr lang="de-DE" smtClean="0"/>
          </a:p>
        </p:txBody>
      </p:sp>
      <p:sp>
        <p:nvSpPr>
          <p:cNvPr id="88068" name="Foliennummernplatzhalter 3"/>
          <p:cNvSpPr>
            <a:spLocks noGrp="1"/>
          </p:cNvSpPr>
          <p:nvPr>
            <p:ph type="sldNum" sz="quarter" idx="5"/>
          </p:nvPr>
        </p:nvSpPr>
        <p:spPr>
          <a:noFill/>
        </p:spPr>
        <p:txBody>
          <a:bodyPr/>
          <a:lstStyle/>
          <a:p>
            <a:fld id="{E64B7FC7-1AA0-4E5B-9FE1-9BB3B5534379}" type="slidenum">
              <a:rPr lang="de-DE" smtClean="0"/>
              <a:pPr/>
              <a:t>52</a:t>
            </a:fld>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ln/>
        </p:spPr>
      </p:sp>
      <p:sp>
        <p:nvSpPr>
          <p:cNvPr id="89091" name="Notizenplatzhalter 2"/>
          <p:cNvSpPr>
            <a:spLocks noGrp="1"/>
          </p:cNvSpPr>
          <p:nvPr>
            <p:ph type="body" idx="1"/>
          </p:nvPr>
        </p:nvSpPr>
        <p:spPr>
          <a:noFill/>
          <a:ln/>
        </p:spPr>
        <p:txBody>
          <a:bodyPr/>
          <a:lstStyle/>
          <a:p>
            <a:endParaRPr lang="de-DE" smtClean="0"/>
          </a:p>
        </p:txBody>
      </p:sp>
      <p:sp>
        <p:nvSpPr>
          <p:cNvPr id="89092" name="Foliennummernplatzhalter 3"/>
          <p:cNvSpPr>
            <a:spLocks noGrp="1"/>
          </p:cNvSpPr>
          <p:nvPr>
            <p:ph type="sldNum" sz="quarter" idx="5"/>
          </p:nvPr>
        </p:nvSpPr>
        <p:spPr>
          <a:noFill/>
        </p:spPr>
        <p:txBody>
          <a:bodyPr/>
          <a:lstStyle/>
          <a:p>
            <a:fld id="{AC62E9E0-8374-4773-B7CF-ADFF5B07C54B}" type="slidenum">
              <a:rPr lang="de-DE" smtClean="0"/>
              <a:pPr/>
              <a:t>53</a:t>
            </a:fld>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p:cNvSpPr>
            <a:spLocks noGrp="1" noRot="1" noChangeAspect="1" noTextEdit="1"/>
          </p:cNvSpPr>
          <p:nvPr>
            <p:ph type="sldImg"/>
          </p:nvPr>
        </p:nvSpPr>
        <p:spPr>
          <a:ln/>
        </p:spPr>
      </p:sp>
      <p:sp>
        <p:nvSpPr>
          <p:cNvPr id="90115" name="Notizenplatzhalter 2"/>
          <p:cNvSpPr>
            <a:spLocks noGrp="1"/>
          </p:cNvSpPr>
          <p:nvPr>
            <p:ph type="body" idx="1"/>
          </p:nvPr>
        </p:nvSpPr>
        <p:spPr>
          <a:noFill/>
          <a:ln/>
        </p:spPr>
        <p:txBody>
          <a:bodyPr/>
          <a:lstStyle/>
          <a:p>
            <a:endParaRPr lang="de-DE" smtClean="0"/>
          </a:p>
        </p:txBody>
      </p:sp>
      <p:sp>
        <p:nvSpPr>
          <p:cNvPr id="90116" name="Foliennummernplatzhalter 3"/>
          <p:cNvSpPr>
            <a:spLocks noGrp="1"/>
          </p:cNvSpPr>
          <p:nvPr>
            <p:ph type="sldNum" sz="quarter" idx="5"/>
          </p:nvPr>
        </p:nvSpPr>
        <p:spPr>
          <a:noFill/>
        </p:spPr>
        <p:txBody>
          <a:bodyPr/>
          <a:lstStyle/>
          <a:p>
            <a:fld id="{51DCF358-64FD-46F0-9F26-0B504B95363B}" type="slidenum">
              <a:rPr lang="de-DE" smtClean="0"/>
              <a:pPr/>
              <a:t>54</a:t>
            </a:fld>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p:cNvSpPr>
            <a:spLocks noGrp="1" noRot="1" noChangeAspect="1" noTextEdit="1"/>
          </p:cNvSpPr>
          <p:nvPr>
            <p:ph type="sldImg"/>
          </p:nvPr>
        </p:nvSpPr>
        <p:spPr>
          <a:ln/>
        </p:spPr>
      </p:sp>
      <p:sp>
        <p:nvSpPr>
          <p:cNvPr id="91139" name="Notizenplatzhalter 2"/>
          <p:cNvSpPr>
            <a:spLocks noGrp="1"/>
          </p:cNvSpPr>
          <p:nvPr>
            <p:ph type="body" idx="1"/>
          </p:nvPr>
        </p:nvSpPr>
        <p:spPr>
          <a:noFill/>
          <a:ln/>
        </p:spPr>
        <p:txBody>
          <a:bodyPr/>
          <a:lstStyle/>
          <a:p>
            <a:endParaRPr lang="de-DE" smtClean="0"/>
          </a:p>
        </p:txBody>
      </p:sp>
      <p:sp>
        <p:nvSpPr>
          <p:cNvPr id="91140" name="Foliennummernplatzhalter 3"/>
          <p:cNvSpPr>
            <a:spLocks noGrp="1"/>
          </p:cNvSpPr>
          <p:nvPr>
            <p:ph type="sldNum" sz="quarter" idx="5"/>
          </p:nvPr>
        </p:nvSpPr>
        <p:spPr>
          <a:noFill/>
        </p:spPr>
        <p:txBody>
          <a:bodyPr/>
          <a:lstStyle/>
          <a:p>
            <a:fld id="{1B67C8E4-37C4-4457-A670-C22EF076DFED}" type="slidenum">
              <a:rPr lang="de-DE" smtClean="0"/>
              <a:pPr/>
              <a:t>55</a:t>
            </a:fld>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lienbildplatzhalter 1"/>
          <p:cNvSpPr>
            <a:spLocks noGrp="1" noRot="1" noChangeAspect="1" noTextEdit="1"/>
          </p:cNvSpPr>
          <p:nvPr>
            <p:ph type="sldImg"/>
          </p:nvPr>
        </p:nvSpPr>
        <p:spPr>
          <a:ln/>
        </p:spPr>
      </p:sp>
      <p:sp>
        <p:nvSpPr>
          <p:cNvPr id="92163" name="Notizenplatzhalter 2"/>
          <p:cNvSpPr>
            <a:spLocks noGrp="1"/>
          </p:cNvSpPr>
          <p:nvPr>
            <p:ph type="body" idx="1"/>
          </p:nvPr>
        </p:nvSpPr>
        <p:spPr>
          <a:noFill/>
          <a:ln/>
        </p:spPr>
        <p:txBody>
          <a:bodyPr/>
          <a:lstStyle/>
          <a:p>
            <a:endParaRPr lang="de-DE" smtClean="0"/>
          </a:p>
        </p:txBody>
      </p:sp>
      <p:sp>
        <p:nvSpPr>
          <p:cNvPr id="92164" name="Foliennummernplatzhalter 3"/>
          <p:cNvSpPr>
            <a:spLocks noGrp="1"/>
          </p:cNvSpPr>
          <p:nvPr>
            <p:ph type="sldNum" sz="quarter" idx="5"/>
          </p:nvPr>
        </p:nvSpPr>
        <p:spPr>
          <a:noFill/>
        </p:spPr>
        <p:txBody>
          <a:bodyPr/>
          <a:lstStyle/>
          <a:p>
            <a:fld id="{968A2A81-453F-4963-8E31-029554899467}" type="slidenum">
              <a:rPr lang="de-DE" smtClean="0"/>
              <a:pPr/>
              <a:t>56</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ln/>
        </p:spPr>
        <p:txBody>
          <a:bodyPr/>
          <a:lstStyle/>
          <a:p>
            <a:endParaRPr lang="de-DE" smtClean="0"/>
          </a:p>
        </p:txBody>
      </p:sp>
      <p:sp>
        <p:nvSpPr>
          <p:cNvPr id="52228" name="Foliennummernplatzhalter 3"/>
          <p:cNvSpPr>
            <a:spLocks noGrp="1"/>
          </p:cNvSpPr>
          <p:nvPr>
            <p:ph type="sldNum" sz="quarter" idx="5"/>
          </p:nvPr>
        </p:nvSpPr>
        <p:spPr>
          <a:noFill/>
        </p:spPr>
        <p:txBody>
          <a:bodyPr/>
          <a:lstStyle/>
          <a:p>
            <a:fld id="{1447828D-70E8-4BCC-826F-CFFCB52FFB90}" type="slidenum">
              <a:rPr lang="de-DE" smtClean="0"/>
              <a:pPr/>
              <a:t>5</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a:ln/>
        </p:spPr>
        <p:txBody>
          <a:bodyPr/>
          <a:lstStyle/>
          <a:p>
            <a:endParaRPr lang="de-DE" smtClean="0"/>
          </a:p>
        </p:txBody>
      </p:sp>
      <p:sp>
        <p:nvSpPr>
          <p:cNvPr id="55300" name="Foliennummernplatzhalter 3"/>
          <p:cNvSpPr>
            <a:spLocks noGrp="1"/>
          </p:cNvSpPr>
          <p:nvPr>
            <p:ph type="sldNum" sz="quarter" idx="5"/>
          </p:nvPr>
        </p:nvSpPr>
        <p:spPr>
          <a:noFill/>
        </p:spPr>
        <p:txBody>
          <a:bodyPr/>
          <a:lstStyle/>
          <a:p>
            <a:fld id="{0596AC23-7C5C-4D12-84A2-7BFFC1225BC0}" type="slidenum">
              <a:rPr lang="de-DE" smtClean="0"/>
              <a:pPr/>
              <a:t>22</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endParaRPr lang="de-DE" smtClean="0"/>
          </a:p>
        </p:txBody>
      </p:sp>
      <p:sp>
        <p:nvSpPr>
          <p:cNvPr id="56324" name="Foliennummernplatzhalter 3"/>
          <p:cNvSpPr>
            <a:spLocks noGrp="1"/>
          </p:cNvSpPr>
          <p:nvPr>
            <p:ph type="sldNum" sz="quarter" idx="5"/>
          </p:nvPr>
        </p:nvSpPr>
        <p:spPr>
          <a:noFill/>
        </p:spPr>
        <p:txBody>
          <a:bodyPr/>
          <a:lstStyle/>
          <a:p>
            <a:fld id="{9BF00F8F-D89C-4B75-9B45-0225F762F554}" type="slidenum">
              <a:rPr lang="de-DE" smtClean="0"/>
              <a:pPr/>
              <a:t>23</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noFill/>
          <a:ln/>
        </p:spPr>
        <p:txBody>
          <a:bodyPr/>
          <a:lstStyle/>
          <a:p>
            <a:endParaRPr lang="de-DE" smtClean="0"/>
          </a:p>
        </p:txBody>
      </p:sp>
      <p:sp>
        <p:nvSpPr>
          <p:cNvPr id="57348" name="Foliennummernplatzhalter 3"/>
          <p:cNvSpPr>
            <a:spLocks noGrp="1"/>
          </p:cNvSpPr>
          <p:nvPr>
            <p:ph type="sldNum" sz="quarter" idx="5"/>
          </p:nvPr>
        </p:nvSpPr>
        <p:spPr>
          <a:noFill/>
        </p:spPr>
        <p:txBody>
          <a:bodyPr/>
          <a:lstStyle/>
          <a:p>
            <a:fld id="{8484C996-B5C1-4D3F-9436-C961D7197BBC}" type="slidenum">
              <a:rPr lang="de-DE" smtClean="0"/>
              <a:pPr/>
              <a:t>24</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a:ln/>
        </p:spPr>
      </p:sp>
      <p:sp>
        <p:nvSpPr>
          <p:cNvPr id="59395" name="Notizenplatzhalter 2"/>
          <p:cNvSpPr>
            <a:spLocks noGrp="1"/>
          </p:cNvSpPr>
          <p:nvPr>
            <p:ph type="body" idx="1"/>
          </p:nvPr>
        </p:nvSpPr>
        <p:spPr>
          <a:noFill/>
          <a:ln/>
        </p:spPr>
        <p:txBody>
          <a:bodyPr/>
          <a:lstStyle/>
          <a:p>
            <a:endParaRPr lang="de-DE" smtClean="0"/>
          </a:p>
        </p:txBody>
      </p:sp>
      <p:sp>
        <p:nvSpPr>
          <p:cNvPr id="59396" name="Foliennummernplatzhalter 3"/>
          <p:cNvSpPr>
            <a:spLocks noGrp="1"/>
          </p:cNvSpPr>
          <p:nvPr>
            <p:ph type="sldNum" sz="quarter" idx="5"/>
          </p:nvPr>
        </p:nvSpPr>
        <p:spPr>
          <a:noFill/>
        </p:spPr>
        <p:txBody>
          <a:bodyPr/>
          <a:lstStyle/>
          <a:p>
            <a:fld id="{12F0C823-5F55-46D9-9CE8-5EC293AF65DA}" type="slidenum">
              <a:rPr lang="de-DE" smtClean="0"/>
              <a:pPr/>
              <a:t>25</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ln/>
        </p:spPr>
        <p:txBody>
          <a:bodyPr/>
          <a:lstStyle/>
          <a:p>
            <a:endParaRPr lang="de-DE" smtClean="0"/>
          </a:p>
        </p:txBody>
      </p:sp>
      <p:sp>
        <p:nvSpPr>
          <p:cNvPr id="58372" name="Foliennummernplatzhalter 3"/>
          <p:cNvSpPr>
            <a:spLocks noGrp="1"/>
          </p:cNvSpPr>
          <p:nvPr>
            <p:ph type="sldNum" sz="quarter" idx="5"/>
          </p:nvPr>
        </p:nvSpPr>
        <p:spPr>
          <a:noFill/>
        </p:spPr>
        <p:txBody>
          <a:bodyPr/>
          <a:lstStyle/>
          <a:p>
            <a:fld id="{A35FEFD1-2548-4BD4-BA2A-5D9E70FFE192}" type="slidenum">
              <a:rPr lang="de-DE" smtClean="0"/>
              <a:pPr/>
              <a:t>26</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1" name="Picture 35" descr="Kopfbild"/>
          <p:cNvPicPr>
            <a:picLocks noChangeAspect="1" noChangeArrowheads="1"/>
          </p:cNvPicPr>
          <p:nvPr userDrawn="1"/>
        </p:nvPicPr>
        <p:blipFill>
          <a:blip r:embed="rId2" cstate="print"/>
          <a:srcRect r="33687"/>
          <a:stretch>
            <a:fillRect/>
          </a:stretch>
        </p:blipFill>
        <p:spPr bwMode="auto">
          <a:xfrm>
            <a:off x="0" y="3429000"/>
            <a:ext cx="9144000" cy="2921000"/>
          </a:xfrm>
          <a:prstGeom prst="rect">
            <a:avLst/>
          </a:prstGeom>
          <a:noFill/>
          <a:ln w="9525">
            <a:noFill/>
            <a:miter lim="800000"/>
            <a:headEnd/>
            <a:tailEnd/>
          </a:ln>
        </p:spPr>
      </p:pic>
      <p:pic>
        <p:nvPicPr>
          <p:cNvPr id="26635" name="Picture 9" descr="II_rahmen_neu_titel"/>
          <p:cNvPicPr>
            <a:picLocks noChangeAspect="1" noChangeArrowheads="1"/>
          </p:cNvPicPr>
          <p:nvPr userDrawn="1"/>
        </p:nvPicPr>
        <p:blipFill>
          <a:blip r:embed="rId3" cstate="print"/>
          <a:srcRect/>
          <a:stretch>
            <a:fillRect/>
          </a:stretch>
        </p:blipFill>
        <p:spPr bwMode="auto">
          <a:xfrm>
            <a:off x="0" y="-3175"/>
            <a:ext cx="9144000" cy="6870700"/>
          </a:xfrm>
          <a:prstGeom prst="rect">
            <a:avLst/>
          </a:prstGeom>
          <a:noFill/>
          <a:ln w="9525">
            <a:noFill/>
            <a:miter lim="800000"/>
            <a:headEnd/>
            <a:tailEnd/>
          </a:ln>
        </p:spPr>
      </p:pic>
      <p:sp>
        <p:nvSpPr>
          <p:cNvPr id="12" name="Text Box 14"/>
          <p:cNvSpPr txBox="1">
            <a:spLocks noChangeArrowheads="1"/>
          </p:cNvSpPr>
          <p:nvPr userDrawn="1"/>
        </p:nvSpPr>
        <p:spPr bwMode="auto">
          <a:xfrm>
            <a:off x="396875" y="6475413"/>
            <a:ext cx="3670300" cy="244475"/>
          </a:xfrm>
          <a:prstGeom prst="rect">
            <a:avLst/>
          </a:prstGeom>
          <a:noFill/>
          <a:ln w="9525">
            <a:noFill/>
            <a:miter lim="800000"/>
            <a:headEnd/>
            <a:tailEnd/>
          </a:ln>
          <a:effectLst/>
        </p:spPr>
        <p:txBody>
          <a:bodyPr lIns="0" tIns="0" rIns="0" bIns="0">
            <a:spAutoFit/>
          </a:bodyPr>
          <a:lstStyle/>
          <a:p>
            <a:r>
              <a:rPr lang="de-DE" sz="800"/>
              <a:t>KIT – Universität des Landes Baden-Württemberg und</a:t>
            </a:r>
          </a:p>
          <a:p>
            <a:r>
              <a:rPr lang="de-DE" sz="800"/>
              <a:t>nationales Forschungszentrum in der Helmholtz-Gemeinschaft</a:t>
            </a:r>
          </a:p>
        </p:txBody>
      </p:sp>
      <p:sp>
        <p:nvSpPr>
          <p:cNvPr id="13" name="Text Box 21"/>
          <p:cNvSpPr txBox="1">
            <a:spLocks noChangeArrowheads="1"/>
          </p:cNvSpPr>
          <p:nvPr userDrawn="1"/>
        </p:nvSpPr>
        <p:spPr bwMode="auto">
          <a:xfrm>
            <a:off x="385763" y="3367088"/>
            <a:ext cx="4537075" cy="152400"/>
          </a:xfrm>
          <a:prstGeom prst="rect">
            <a:avLst/>
          </a:prstGeom>
          <a:noFill/>
          <a:ln w="9525">
            <a:noFill/>
            <a:miter lim="800000"/>
            <a:headEnd/>
            <a:tailEnd/>
          </a:ln>
          <a:effectLst/>
        </p:spPr>
        <p:txBody>
          <a:bodyPr lIns="0" tIns="0" rIns="0" bIns="0" anchor="ctr">
            <a:spAutoFit/>
          </a:bodyPr>
          <a:lstStyle/>
          <a:p>
            <a:pPr>
              <a:defRPr/>
            </a:pPr>
            <a:r>
              <a:rPr lang="de-DE" sz="1000" dirty="0" smtClean="0">
                <a:solidFill>
                  <a:schemeClr val="bg1"/>
                </a:solidFill>
              </a:rPr>
              <a:t>Institut für Technik</a:t>
            </a:r>
            <a:r>
              <a:rPr lang="de-DE" sz="1000" baseline="0" dirty="0" smtClean="0">
                <a:solidFill>
                  <a:schemeClr val="bg1"/>
                </a:solidFill>
              </a:rPr>
              <a:t> der Informationsverarbeitung (ITIV)</a:t>
            </a:r>
            <a:endParaRPr lang="de-DE" sz="1000" dirty="0">
              <a:solidFill>
                <a:schemeClr val="bg1"/>
              </a:solidFill>
            </a:endParaRPr>
          </a:p>
        </p:txBody>
      </p:sp>
      <p:sp>
        <p:nvSpPr>
          <p:cNvPr id="14" name="Text Box 14"/>
          <p:cNvSpPr txBox="1">
            <a:spLocks noChangeArrowheads="1"/>
          </p:cNvSpPr>
          <p:nvPr userDrawn="1"/>
        </p:nvSpPr>
        <p:spPr bwMode="auto">
          <a:xfrm>
            <a:off x="7318375" y="6497638"/>
            <a:ext cx="1727200" cy="244475"/>
          </a:xfrm>
          <a:prstGeom prst="rect">
            <a:avLst/>
          </a:prstGeom>
          <a:noFill/>
          <a:ln w="9525">
            <a:noFill/>
            <a:miter lim="800000"/>
            <a:headEnd/>
            <a:tailEnd/>
          </a:ln>
          <a:effectLst/>
        </p:spPr>
        <p:txBody>
          <a:bodyPr lIns="0" tIns="0" rIns="0" bIns="0">
            <a:spAutoFit/>
          </a:bodyPr>
          <a:lstStyle/>
          <a:p>
            <a:pPr algn="r">
              <a:defRPr/>
            </a:pPr>
            <a:r>
              <a:rPr lang="de-DE" sz="1600" b="1">
                <a:solidFill>
                  <a:schemeClr val="bg1"/>
                </a:solidFill>
              </a:rPr>
              <a:t>www.kit.edu</a:t>
            </a:r>
          </a:p>
        </p:txBody>
      </p:sp>
      <p:pic>
        <p:nvPicPr>
          <p:cNvPr id="26639" name="Picture 11" descr="KIT-Logo-rgb_de"/>
          <p:cNvPicPr>
            <a:picLocks noChangeAspect="1" noChangeArrowheads="1"/>
          </p:cNvPicPr>
          <p:nvPr userDrawn="1"/>
        </p:nvPicPr>
        <p:blipFill>
          <a:blip r:embed="rId4" cstate="print"/>
          <a:srcRect/>
          <a:stretch>
            <a:fillRect/>
          </a:stretch>
        </p:blipFill>
        <p:spPr bwMode="auto">
          <a:xfrm>
            <a:off x="395288" y="333375"/>
            <a:ext cx="1619250" cy="747713"/>
          </a:xfrm>
          <a:prstGeom prst="rect">
            <a:avLst/>
          </a:prstGeom>
          <a:noFill/>
          <a:ln w="9525">
            <a:noFill/>
            <a:miter lim="800000"/>
            <a:headEnd/>
            <a:tailEnd/>
          </a:ln>
        </p:spPr>
      </p:pic>
      <p:pic>
        <p:nvPicPr>
          <p:cNvPr id="16" name="Picture 14" descr="ITIV-logo_color_small"/>
          <p:cNvPicPr>
            <a:picLocks noChangeAspect="1" noChangeArrowheads="1"/>
          </p:cNvPicPr>
          <p:nvPr userDrawn="1"/>
        </p:nvPicPr>
        <p:blipFill>
          <a:blip r:embed="rId5" cstate="print"/>
          <a:srcRect/>
          <a:stretch>
            <a:fillRect/>
          </a:stretch>
        </p:blipFill>
        <p:spPr bwMode="auto">
          <a:xfrm>
            <a:off x="7929563" y="285750"/>
            <a:ext cx="790575" cy="809625"/>
          </a:xfrm>
          <a:prstGeom prst="rect">
            <a:avLst/>
          </a:prstGeom>
          <a:noFill/>
          <a:ln w="9525">
            <a:noFill/>
            <a:miter lim="800000"/>
            <a:headEnd/>
            <a:tailEnd/>
          </a:ln>
        </p:spPr>
      </p:pic>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2"/>
          <p:cNvSpPr>
            <a:spLocks noGrp="1" noChangeArrowheads="1"/>
          </p:cNvSpPr>
          <p:nvPr>
            <p:ph type="ftr" sz="quarter" idx="3"/>
          </p:nvPr>
        </p:nvSpPr>
        <p:spPr bwMode="auto">
          <a:xfrm>
            <a:off x="1701800" y="6445250"/>
            <a:ext cx="4248150"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vl1pPr>
          </a:lstStyle>
          <a:p>
            <a:r>
              <a:rPr lang="de-DE" dirty="0" smtClean="0"/>
              <a:t>Wilhelm Stork – Integrierte Intelligente Sensoren</a:t>
            </a:r>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9563" y="333375"/>
            <a:ext cx="2089150" cy="57594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0525" y="333375"/>
            <a:ext cx="6116638" cy="57594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2"/>
          <p:cNvSpPr>
            <a:spLocks noGrp="1" noChangeArrowheads="1"/>
          </p:cNvSpPr>
          <p:nvPr>
            <p:ph type="ftr" sz="quarter" idx="3"/>
          </p:nvPr>
        </p:nvSpPr>
        <p:spPr bwMode="auto">
          <a:xfrm>
            <a:off x="1701800" y="6445250"/>
            <a:ext cx="4248150"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vl1pPr>
          </a:lstStyle>
          <a:p>
            <a:r>
              <a:rPr lang="de-DE" dirty="0" smtClean="0"/>
              <a:t>Wilhelm Stork – Integrierte Intelligente Sensoren</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2"/>
          <p:cNvSpPr>
            <a:spLocks noGrp="1" noChangeArrowheads="1"/>
          </p:cNvSpPr>
          <p:nvPr>
            <p:ph type="ftr" sz="quarter" idx="3"/>
          </p:nvPr>
        </p:nvSpPr>
        <p:spPr bwMode="auto">
          <a:xfrm>
            <a:off x="1691680" y="6381328"/>
            <a:ext cx="4248150"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vl1pPr>
          </a:lstStyle>
          <a:p>
            <a:r>
              <a:rPr lang="de-DE" dirty="0" smtClean="0"/>
              <a:t>Wilhelm Stork – Integrierte Intelligente Sensoren</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5" name="Rectangle 12"/>
          <p:cNvSpPr>
            <a:spLocks noGrp="1" noChangeArrowheads="1"/>
          </p:cNvSpPr>
          <p:nvPr>
            <p:ph type="ftr" sz="quarter" idx="3"/>
          </p:nvPr>
        </p:nvSpPr>
        <p:spPr bwMode="auto">
          <a:xfrm>
            <a:off x="1701800" y="6445250"/>
            <a:ext cx="4248150"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vl1pPr>
          </a:lstStyle>
          <a:p>
            <a:r>
              <a:rPr lang="de-DE" dirty="0" smtClean="0"/>
              <a:t>Wilhelm Stork – Integrierte Intelligente Sensoren</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21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12"/>
          <p:cNvSpPr>
            <a:spLocks noGrp="1" noChangeArrowheads="1"/>
          </p:cNvSpPr>
          <p:nvPr>
            <p:ph type="ftr" sz="quarter" idx="3"/>
          </p:nvPr>
        </p:nvSpPr>
        <p:spPr bwMode="auto">
          <a:xfrm>
            <a:off x="1701800" y="6445250"/>
            <a:ext cx="4248150"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vl1pPr>
          </a:lstStyle>
          <a:p>
            <a:r>
              <a:rPr lang="de-DE" dirty="0" smtClean="0"/>
              <a:t>Wilhelm Stork – Integrierte Intelligente Sensoren</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Rectangle 12"/>
          <p:cNvSpPr>
            <a:spLocks noGrp="1" noChangeArrowheads="1"/>
          </p:cNvSpPr>
          <p:nvPr>
            <p:ph type="ftr" sz="quarter" idx="10"/>
          </p:nvPr>
        </p:nvSpPr>
        <p:spPr bwMode="auto">
          <a:xfrm>
            <a:off x="1701800" y="6445250"/>
            <a:ext cx="4248150"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vl1pPr>
          </a:lstStyle>
          <a:p>
            <a:r>
              <a:rPr lang="de-DE" dirty="0" smtClean="0"/>
              <a:t>Wilhelm Stork – Integrierte Intelligente Sensoren</a:t>
            </a:r>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Rectangle 12"/>
          <p:cNvSpPr>
            <a:spLocks noGrp="1" noChangeArrowheads="1"/>
          </p:cNvSpPr>
          <p:nvPr>
            <p:ph type="ftr" sz="quarter" idx="3"/>
          </p:nvPr>
        </p:nvSpPr>
        <p:spPr bwMode="auto">
          <a:xfrm>
            <a:off x="1701800" y="6445250"/>
            <a:ext cx="4248150"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vl1pPr>
          </a:lstStyle>
          <a:p>
            <a:r>
              <a:rPr lang="de-DE" dirty="0" smtClean="0"/>
              <a:t>Wilhelm Stork – Integrierte Intelligente Sensoren</a:t>
            </a:r>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Rectangle 12"/>
          <p:cNvSpPr>
            <a:spLocks noGrp="1" noChangeArrowheads="1"/>
          </p:cNvSpPr>
          <p:nvPr>
            <p:ph type="ftr" sz="quarter" idx="3"/>
          </p:nvPr>
        </p:nvSpPr>
        <p:spPr bwMode="auto">
          <a:xfrm>
            <a:off x="1701800" y="6445250"/>
            <a:ext cx="4248150"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vl1pPr>
          </a:lstStyle>
          <a:p>
            <a:r>
              <a:rPr lang="de-DE" dirty="0" smtClean="0"/>
              <a:t>Wilhelm Stork – Integrierte Intelligente Sensoren</a:t>
            </a:r>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6" name="Rectangle 12"/>
          <p:cNvSpPr>
            <a:spLocks noGrp="1" noChangeArrowheads="1"/>
          </p:cNvSpPr>
          <p:nvPr>
            <p:ph type="ftr" sz="quarter" idx="3"/>
          </p:nvPr>
        </p:nvSpPr>
        <p:spPr bwMode="auto">
          <a:xfrm>
            <a:off x="1701800" y="6445250"/>
            <a:ext cx="4248150"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vl1pPr>
          </a:lstStyle>
          <a:p>
            <a:r>
              <a:rPr lang="de-DE" dirty="0" smtClean="0"/>
              <a:t>Wilhelm Stork – Integrierte Intelligente Sensoren</a:t>
            </a:r>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6" name="Rectangle 12"/>
          <p:cNvSpPr>
            <a:spLocks noGrp="1" noChangeArrowheads="1"/>
          </p:cNvSpPr>
          <p:nvPr>
            <p:ph type="ftr" sz="quarter" idx="3"/>
          </p:nvPr>
        </p:nvSpPr>
        <p:spPr bwMode="auto">
          <a:xfrm>
            <a:off x="1701800" y="6445250"/>
            <a:ext cx="4248150"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vl1pPr>
          </a:lstStyle>
          <a:p>
            <a:r>
              <a:rPr lang="de-DE" dirty="0" smtClean="0"/>
              <a:t>Wilhelm Stork – Integrierte Intelligente Sensoren</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II_rahmen_neu_folge"/>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90525" y="333375"/>
            <a:ext cx="6911975" cy="5619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smtClean="0"/>
              <a:t>Folientitel durch klicken hinzufügen</a:t>
            </a:r>
          </a:p>
        </p:txBody>
      </p:sp>
      <p:sp>
        <p:nvSpPr>
          <p:cNvPr id="1028" name="Rectangle 3"/>
          <p:cNvSpPr>
            <a:spLocks noGrp="1" noChangeArrowheads="1"/>
          </p:cNvSpPr>
          <p:nvPr>
            <p:ph type="body" idx="1"/>
          </p:nvPr>
        </p:nvSpPr>
        <p:spPr bwMode="auto">
          <a:xfrm>
            <a:off x="392113" y="1198563"/>
            <a:ext cx="8356600"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Karlsruhe Institute of Technology (KIT).</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4" name="Text Box 10"/>
          <p:cNvSpPr txBox="1">
            <a:spLocks noChangeArrowheads="1"/>
          </p:cNvSpPr>
          <p:nvPr/>
        </p:nvSpPr>
        <p:spPr bwMode="auto">
          <a:xfrm>
            <a:off x="5929322" y="6453188"/>
            <a:ext cx="2819391" cy="360362"/>
          </a:xfrm>
          <a:prstGeom prst="rect">
            <a:avLst/>
          </a:prstGeom>
          <a:noFill/>
          <a:ln w="9525">
            <a:noFill/>
            <a:miter lim="800000"/>
            <a:headEnd/>
            <a:tailEnd/>
          </a:ln>
          <a:effectLst/>
        </p:spPr>
        <p:txBody>
          <a:bodyPr lIns="0" tIns="0" rIns="0" bIns="0"/>
          <a:lstStyle/>
          <a:p>
            <a:pPr algn="r">
              <a:spcBef>
                <a:spcPct val="50000"/>
              </a:spcBef>
              <a:defRPr/>
            </a:pPr>
            <a:r>
              <a:rPr lang="de-DE" sz="900" dirty="0" smtClean="0"/>
              <a:t>Institut für Technik der Informationsverarbeitung (ITIV)</a:t>
            </a:r>
            <a:endParaRPr lang="de-DE" sz="900" dirty="0"/>
          </a:p>
        </p:txBody>
      </p:sp>
      <p:sp>
        <p:nvSpPr>
          <p:cNvPr id="1035" name="Text Box 11"/>
          <p:cNvSpPr txBox="1">
            <a:spLocks noChangeArrowheads="1"/>
          </p:cNvSpPr>
          <p:nvPr/>
        </p:nvSpPr>
        <p:spPr bwMode="auto">
          <a:xfrm>
            <a:off x="250825" y="6445250"/>
            <a:ext cx="325438" cy="215900"/>
          </a:xfrm>
          <a:prstGeom prst="rect">
            <a:avLst/>
          </a:prstGeom>
          <a:noFill/>
          <a:ln w="9525">
            <a:noFill/>
            <a:miter lim="800000"/>
            <a:headEnd/>
            <a:tailEnd/>
          </a:ln>
          <a:effectLst/>
        </p:spPr>
        <p:txBody>
          <a:bodyPr lIns="0" tIns="0" rIns="0" bIns="0"/>
          <a:lstStyle/>
          <a:p>
            <a:pPr>
              <a:spcBef>
                <a:spcPct val="50000"/>
              </a:spcBef>
              <a:defRPr/>
            </a:pPr>
            <a:fld id="{643774FD-E815-4B85-B421-6F4167BD583D}" type="slidenum">
              <a:rPr lang="de-DE" sz="900" b="1"/>
              <a:pPr>
                <a:spcBef>
                  <a:spcPct val="50000"/>
                </a:spcBef>
                <a:defRPr/>
              </a:pPr>
              <a:t>‹Nr.›</a:t>
            </a:fld>
            <a:endParaRPr lang="de-DE" sz="900" b="1"/>
          </a:p>
        </p:txBody>
      </p:sp>
      <p:pic>
        <p:nvPicPr>
          <p:cNvPr id="1032" name="Picture 13" descr="KIT-Logo-rgb_de"/>
          <p:cNvPicPr>
            <a:picLocks noChangeAspect="1" noChangeArrowheads="1"/>
          </p:cNvPicPr>
          <p:nvPr/>
        </p:nvPicPr>
        <p:blipFill>
          <a:blip r:embed="rId14" cstate="print"/>
          <a:srcRect/>
          <a:stretch>
            <a:fillRect/>
          </a:stretch>
        </p:blipFill>
        <p:spPr bwMode="auto">
          <a:xfrm>
            <a:off x="7667625" y="333375"/>
            <a:ext cx="1076325" cy="496888"/>
          </a:xfrm>
          <a:prstGeom prst="rect">
            <a:avLst/>
          </a:prstGeom>
          <a:noFill/>
          <a:ln w="9525">
            <a:noFill/>
            <a:miter lim="800000"/>
            <a:headEnd/>
            <a:tailEnd/>
          </a:ln>
        </p:spPr>
      </p:pic>
      <p:sp>
        <p:nvSpPr>
          <p:cNvPr id="2" name="Rectangle 11"/>
          <p:cNvSpPr>
            <a:spLocks noChangeArrowheads="1"/>
          </p:cNvSpPr>
          <p:nvPr/>
        </p:nvSpPr>
        <p:spPr bwMode="auto">
          <a:xfrm>
            <a:off x="612775" y="6445250"/>
            <a:ext cx="863600" cy="360363"/>
          </a:xfrm>
          <a:prstGeom prst="rect">
            <a:avLst/>
          </a:prstGeom>
          <a:noFill/>
          <a:ln w="9525">
            <a:noFill/>
            <a:miter lim="800000"/>
            <a:headEnd/>
            <a:tailEnd/>
          </a:ln>
          <a:effectLst/>
        </p:spPr>
        <p:txBody>
          <a:bodyPr lIns="0" tIns="0" rIns="0" bIns="0"/>
          <a:lstStyle/>
          <a:p>
            <a:fld id="{0151BDDF-1788-4FF4-B751-48849375B9E4}" type="datetime1">
              <a:rPr lang="de-DE" sz="900"/>
              <a:pPr/>
              <a:t>25.04.2012</a:t>
            </a:fld>
            <a:endParaRPr lang="de-DE" sz="900"/>
          </a:p>
        </p:txBody>
      </p:sp>
      <p:sp>
        <p:nvSpPr>
          <p:cNvPr id="1036" name="Rectangle 12"/>
          <p:cNvSpPr>
            <a:spLocks noGrp="1" noChangeArrowheads="1"/>
          </p:cNvSpPr>
          <p:nvPr>
            <p:ph type="ftr" sz="quarter" idx="3"/>
          </p:nvPr>
        </p:nvSpPr>
        <p:spPr bwMode="auto">
          <a:xfrm>
            <a:off x="1701800" y="6445250"/>
            <a:ext cx="4248150"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vl1pPr>
          </a:lstStyle>
          <a:p>
            <a:r>
              <a:rPr lang="de-DE" dirty="0" smtClean="0"/>
              <a:t>Wilhelm Stork – Integrierte Intelligente Sensoren</a:t>
            </a:r>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14325" indent="-314325" algn="l" rtl="0" eaLnBrk="1" fontAlgn="base" hangingPunct="1">
        <a:spcBef>
          <a:spcPct val="20000"/>
        </a:spcBef>
        <a:spcAft>
          <a:spcPct val="0"/>
        </a:spcAft>
        <a:buBlip>
          <a:blip r:embed="rId15"/>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16"/>
        </a:buBlip>
        <a:defRPr>
          <a:solidFill>
            <a:schemeClr val="tx1"/>
          </a:solidFill>
          <a:latin typeface="+mn-lt"/>
        </a:defRPr>
      </a:lvl2pPr>
      <a:lvl3pPr marL="1209675" indent="-276225" algn="l" rtl="0" eaLnBrk="1" fontAlgn="base" hangingPunct="1">
        <a:spcBef>
          <a:spcPct val="20000"/>
        </a:spcBef>
        <a:spcAft>
          <a:spcPct val="0"/>
        </a:spcAft>
        <a:buBlip>
          <a:blip r:embed="rId17"/>
        </a:buBlip>
        <a:defRPr sz="1600">
          <a:solidFill>
            <a:schemeClr val="tx1"/>
          </a:solidFill>
          <a:latin typeface="+mn-lt"/>
        </a:defRPr>
      </a:lvl3pPr>
      <a:lvl4pPr marL="1657350" indent="-276225" algn="l" rtl="0" eaLnBrk="1" fontAlgn="base" hangingPunct="1">
        <a:spcBef>
          <a:spcPct val="20000"/>
        </a:spcBef>
        <a:spcAft>
          <a:spcPct val="0"/>
        </a:spcAft>
        <a:buBlip>
          <a:blip r:embed="rId17"/>
        </a:buBlip>
        <a:defRPr sz="1600">
          <a:solidFill>
            <a:schemeClr val="tx1"/>
          </a:solidFill>
          <a:latin typeface="+mn-lt"/>
        </a:defRPr>
      </a:lvl4pPr>
      <a:lvl5pPr marL="2095500" indent="-276225" algn="l" rtl="0" eaLnBrk="1" fontAlgn="base" hangingPunct="1">
        <a:spcBef>
          <a:spcPct val="20000"/>
        </a:spcBef>
        <a:spcAft>
          <a:spcPct val="0"/>
        </a:spcAft>
        <a:buBlip>
          <a:blip r:embed="rId17"/>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18"/>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18"/>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18"/>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18"/>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de.wikipedia.org/wiki/Gro%C3%9Fcomputer" TargetMode="External"/><Relationship Id="rId13" Type="http://schemas.openxmlformats.org/officeDocument/2006/relationships/hyperlink" Target="http://de.wikipedia.org/wiki/Cyberpunk" TargetMode="External"/><Relationship Id="rId3" Type="http://schemas.openxmlformats.org/officeDocument/2006/relationships/hyperlink" Target="http://de.wikipedia.org/wiki/Pr%C3%A4fix" TargetMode="External"/><Relationship Id="rId7" Type="http://schemas.openxmlformats.org/officeDocument/2006/relationships/hyperlink" Target="http://de.wikipedia.org/wiki/Markenname" TargetMode="External"/><Relationship Id="rId12" Type="http://schemas.openxmlformats.org/officeDocument/2006/relationships/hyperlink" Target="http://de.wikipedia.org/wiki/Generation" TargetMode="External"/><Relationship Id="rId17" Type="http://schemas.openxmlformats.org/officeDocument/2006/relationships/hyperlink" Target="http://de.wikipedia.org/wiki/Cyborg" TargetMode="External"/><Relationship Id="rId2" Type="http://schemas.openxmlformats.org/officeDocument/2006/relationships/hyperlink" Target="http://de.wikipedia.org/wiki/Altgriechische_Sprache" TargetMode="External"/><Relationship Id="rId16" Type="http://schemas.openxmlformats.org/officeDocument/2006/relationships/hyperlink" Target="http://de.wikipedia.org/wiki/Cyberspace" TargetMode="External"/><Relationship Id="rId1" Type="http://schemas.openxmlformats.org/officeDocument/2006/relationships/slideLayout" Target="../slideLayouts/slideLayout2.xml"/><Relationship Id="rId6" Type="http://schemas.openxmlformats.org/officeDocument/2006/relationships/hyperlink" Target="http://de.wikipedia.org/wiki/Kybernetik" TargetMode="External"/><Relationship Id="rId11" Type="http://schemas.openxmlformats.org/officeDocument/2006/relationships/hyperlink" Target="http://de.wikipedia.org/wiki/Computer" TargetMode="External"/><Relationship Id="rId5" Type="http://schemas.openxmlformats.org/officeDocument/2006/relationships/hyperlink" Target="http://de.wikipedia.org/wiki/Norbert_Wiener" TargetMode="External"/><Relationship Id="rId15" Type="http://schemas.openxmlformats.org/officeDocument/2006/relationships/hyperlink" Target="http://de.wikipedia.org/wiki/Cybernaut" TargetMode="External"/><Relationship Id="rId10" Type="http://schemas.openxmlformats.org/officeDocument/2006/relationships/hyperlink" Target="http://de.wikipedia.org/wiki/Rechenmaschine" TargetMode="External"/><Relationship Id="rId4" Type="http://schemas.openxmlformats.org/officeDocument/2006/relationships/hyperlink" Target="http://de.wikipedia.org/wiki/Seefahrt" TargetMode="External"/><Relationship Id="rId9" Type="http://schemas.openxmlformats.org/officeDocument/2006/relationships/hyperlink" Target="http://de.wikipedia.org/wiki/Control_Data_Corporation" TargetMode="External"/><Relationship Id="rId14" Type="http://schemas.openxmlformats.org/officeDocument/2006/relationships/hyperlink" Target="http://de.wikipedia.org/wiki/Cyber_%28Jugendkultur%29"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de.wikipedia.org/wiki/Kybernetik" TargetMode="External"/><Relationship Id="rId13" Type="http://schemas.openxmlformats.org/officeDocument/2006/relationships/hyperlink" Target="http://de.wikipedia.org/wiki/Lernmatrix" TargetMode="External"/><Relationship Id="rId3" Type="http://schemas.openxmlformats.org/officeDocument/2006/relationships/hyperlink" Target="http://de.wikipedia.org/wiki/1917" TargetMode="External"/><Relationship Id="rId7" Type="http://schemas.openxmlformats.org/officeDocument/2006/relationships/hyperlink" Target="http://de.wikipedia.org/wiki/Ettlingen" TargetMode="External"/><Relationship Id="rId12" Type="http://schemas.openxmlformats.org/officeDocument/2006/relationships/hyperlink" Target="http://de.wikipedia.org/wiki/Informatik" TargetMode="External"/><Relationship Id="rId17" Type="http://schemas.openxmlformats.org/officeDocument/2006/relationships/image" Target="../media/image24.png"/><Relationship Id="rId2" Type="http://schemas.openxmlformats.org/officeDocument/2006/relationships/hyperlink" Target="http://de.wikipedia.org/wiki/15._Juni" TargetMode="External"/><Relationship Id="rId16" Type="http://schemas.openxmlformats.org/officeDocument/2006/relationships/hyperlink" Target="http://de.wikipedia.org/wiki/Kybernetische_Anthropologie" TargetMode="External"/><Relationship Id="rId1" Type="http://schemas.openxmlformats.org/officeDocument/2006/relationships/slideLayout" Target="../slideLayouts/slideLayout2.xml"/><Relationship Id="rId6" Type="http://schemas.openxmlformats.org/officeDocument/2006/relationships/hyperlink" Target="http://de.wikipedia.org/wiki/2005" TargetMode="External"/><Relationship Id="rId11" Type="http://schemas.openxmlformats.org/officeDocument/2006/relationships/hyperlink" Target="http://de.wikipedia.org/wiki/Stefan_Rieger" TargetMode="External"/><Relationship Id="rId5" Type="http://schemas.openxmlformats.org/officeDocument/2006/relationships/hyperlink" Target="http://de.wikipedia.org/wiki/4._Juni" TargetMode="External"/><Relationship Id="rId15" Type="http://schemas.openxmlformats.org/officeDocument/2006/relationships/hyperlink" Target="http://de.wikipedia.org/wiki/K%C3%BCnstliche_Intelligenz" TargetMode="External"/><Relationship Id="rId10" Type="http://schemas.openxmlformats.org/officeDocument/2006/relationships/hyperlink" Target="http://de.wikipedia.org/wiki/Informationstheoretiker" TargetMode="External"/><Relationship Id="rId4" Type="http://schemas.openxmlformats.org/officeDocument/2006/relationships/hyperlink" Target="http://de.wikipedia.org/wiki/Bad_Cannstatt" TargetMode="External"/><Relationship Id="rId9" Type="http://schemas.openxmlformats.org/officeDocument/2006/relationships/hyperlink" Target="http://de.wikipedia.org/wiki/Nachrichtentechnik" TargetMode="External"/><Relationship Id="rId14" Type="http://schemas.openxmlformats.org/officeDocument/2006/relationships/hyperlink" Target="http://de.wikipedia.org/wiki/Neuronale_Netz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wmf"/><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58.wmf"/></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uni-karlsruhe.de/~akad/deutsch/studimaus/sokrates.html" TargetMode="External"/><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4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72.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3.png"/><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76.png"/><Relationship Id="rId4" Type="http://schemas.openxmlformats.org/officeDocument/2006/relationships/image" Target="../media/image7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77.emf"/><Relationship Id="rId5" Type="http://schemas.openxmlformats.org/officeDocument/2006/relationships/oleObject" Target="../embeddings/Microsoft_Excel_97-2003-Arbeitsblatt1.xls"/><Relationship Id="rId4" Type="http://schemas.openxmlformats.org/officeDocument/2006/relationships/image" Target="../media/image78.wmf"/></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obel.ee.uwa.edu.au/"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2.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estudium.fsz.kit.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ChangeArrowheads="1"/>
          </p:cNvSpPr>
          <p:nvPr/>
        </p:nvSpPr>
        <p:spPr bwMode="auto">
          <a:xfrm>
            <a:off x="395288" y="1412875"/>
            <a:ext cx="8389937" cy="720725"/>
          </a:xfrm>
          <a:prstGeom prst="rect">
            <a:avLst/>
          </a:prstGeom>
          <a:noFill/>
          <a:ln w="9525">
            <a:noFill/>
            <a:miter lim="800000"/>
            <a:headEnd/>
            <a:tailEnd/>
          </a:ln>
        </p:spPr>
        <p:txBody>
          <a:bodyPr lIns="0" tIns="0" rIns="0" bIns="0" anchor="b"/>
          <a:lstStyle/>
          <a:p>
            <a:pPr>
              <a:lnSpc>
                <a:spcPct val="90000"/>
              </a:lnSpc>
            </a:pPr>
            <a:r>
              <a:rPr lang="de-DE" sz="2200" b="1" dirty="0" smtClean="0">
                <a:solidFill>
                  <a:schemeClr val="tx2"/>
                </a:solidFill>
              </a:rPr>
              <a:t>Integrierte Intelligente Sensoren</a:t>
            </a:r>
          </a:p>
          <a:p>
            <a:pPr>
              <a:lnSpc>
                <a:spcPct val="90000"/>
              </a:lnSpc>
            </a:pPr>
            <a:endParaRPr lang="de-DE" sz="2200" b="1" dirty="0">
              <a:solidFill>
                <a:schemeClr val="tx2"/>
              </a:solidFill>
            </a:endParaRPr>
          </a:p>
        </p:txBody>
      </p:sp>
      <p:sp>
        <p:nvSpPr>
          <p:cNvPr id="30725" name="Rectangle 3"/>
          <p:cNvSpPr>
            <a:spLocks noChangeArrowheads="1"/>
          </p:cNvSpPr>
          <p:nvPr/>
        </p:nvSpPr>
        <p:spPr bwMode="auto">
          <a:xfrm>
            <a:off x="396875" y="2349500"/>
            <a:ext cx="8370888" cy="620713"/>
          </a:xfrm>
          <a:prstGeom prst="rect">
            <a:avLst/>
          </a:prstGeom>
          <a:noFill/>
          <a:ln w="9525">
            <a:noFill/>
            <a:miter lim="800000"/>
            <a:headEnd/>
            <a:tailEnd/>
          </a:ln>
        </p:spPr>
        <p:txBody>
          <a:bodyPr lIns="0" tIns="0" rIns="0" bIns="0"/>
          <a:lstStyle/>
          <a:p>
            <a:r>
              <a:rPr lang="de-DE" sz="1600" b="1" dirty="0" smtClean="0">
                <a:solidFill>
                  <a:srgbClr val="000000"/>
                </a:solidFill>
              </a:rPr>
              <a:t>Prof. Dr. </a:t>
            </a:r>
            <a:r>
              <a:rPr lang="de-DE" sz="1600" b="1" dirty="0" err="1" smtClean="0">
                <a:solidFill>
                  <a:srgbClr val="000000"/>
                </a:solidFill>
              </a:rPr>
              <a:t>rer</a:t>
            </a:r>
            <a:r>
              <a:rPr lang="de-DE" sz="1600" b="1" dirty="0" smtClean="0">
                <a:solidFill>
                  <a:srgbClr val="000000"/>
                </a:solidFill>
              </a:rPr>
              <a:t>. nat. Wilhelm Stork </a:t>
            </a:r>
            <a:endParaRPr lang="de-DE" sz="1600" b="1"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0525" y="333375"/>
            <a:ext cx="7277819" cy="561975"/>
          </a:xfrm>
        </p:spPr>
        <p:txBody>
          <a:bodyPr/>
          <a:lstStyle/>
          <a:p>
            <a:r>
              <a:rPr lang="de-DE" sz="2000" dirty="0" smtClean="0"/>
              <a:t>Vernetzte Welt der Zukunft – Neue Forschungsagenda</a:t>
            </a:r>
            <a:br>
              <a:rPr lang="de-DE" sz="2000" dirty="0" smtClean="0"/>
            </a:br>
            <a:r>
              <a:rPr lang="de-DE" sz="2000" dirty="0" smtClean="0"/>
              <a:t>(</a:t>
            </a:r>
            <a:r>
              <a:rPr lang="de-DE" sz="2000" dirty="0" err="1" smtClean="0"/>
              <a:t>Cyber</a:t>
            </a:r>
            <a:r>
              <a:rPr lang="de-DE" sz="2000" dirty="0" smtClean="0"/>
              <a:t> </a:t>
            </a:r>
            <a:r>
              <a:rPr lang="de-DE" sz="2000" dirty="0" err="1" smtClean="0"/>
              <a:t>Physical</a:t>
            </a:r>
            <a:r>
              <a:rPr lang="de-DE" sz="2000" dirty="0" smtClean="0"/>
              <a:t> Systems - CPS)</a:t>
            </a:r>
            <a:endParaRPr lang="de-DE" sz="2000" dirty="0"/>
          </a:p>
        </p:txBody>
      </p:sp>
      <p:sp>
        <p:nvSpPr>
          <p:cNvPr id="3" name="Inhaltsplatzhalter 2"/>
          <p:cNvSpPr>
            <a:spLocks noGrp="1"/>
          </p:cNvSpPr>
          <p:nvPr>
            <p:ph idx="1"/>
          </p:nvPr>
        </p:nvSpPr>
        <p:spPr/>
        <p:txBody>
          <a:bodyPr/>
          <a:lstStyle/>
          <a:p>
            <a:endParaRPr lang="de-DE"/>
          </a:p>
        </p:txBody>
      </p:sp>
      <p:sp>
        <p:nvSpPr>
          <p:cNvPr id="4" name="Fußzeilenplatzhalter 3"/>
          <p:cNvSpPr>
            <a:spLocks noGrp="1"/>
          </p:cNvSpPr>
          <p:nvPr>
            <p:ph type="ftr" sz="quarter" idx="3"/>
          </p:nvPr>
        </p:nvSpPr>
        <p:spPr/>
        <p:txBody>
          <a:bodyPr/>
          <a:lstStyle/>
          <a:p>
            <a:r>
              <a:rPr lang="de-DE" dirty="0" smtClean="0"/>
              <a:t>Wilhelm Stork – Integrierte Intelligente Sensoren</a:t>
            </a:r>
            <a:endParaRPr lang="de-D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24744"/>
            <a:ext cx="5352008" cy="502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4427984" y="5785201"/>
            <a:ext cx="4597605" cy="338554"/>
          </a:xfrm>
          <a:prstGeom prst="rect">
            <a:avLst/>
          </a:prstGeom>
        </p:spPr>
        <p:txBody>
          <a:bodyPr wrap="none">
            <a:spAutoFit/>
          </a:bodyPr>
          <a:lstStyle/>
          <a:p>
            <a:r>
              <a:rPr lang="de-DE" sz="1600" dirty="0" err="1" smtClean="0"/>
              <a:t>Acatech</a:t>
            </a:r>
            <a:r>
              <a:rPr lang="de-DE" sz="1600" dirty="0" smtClean="0"/>
              <a:t> 2011</a:t>
            </a:r>
            <a:r>
              <a:rPr lang="de-DE" sz="1200" dirty="0" smtClean="0"/>
              <a:t>www.acatech.de</a:t>
            </a:r>
            <a:r>
              <a:rPr lang="de-DE" sz="1600" dirty="0" smtClean="0"/>
              <a:t>, NSF 2009, </a:t>
            </a:r>
            <a:r>
              <a:rPr lang="de-DE" sz="1200" dirty="0" smtClean="0"/>
              <a:t>www.nsf.gov</a:t>
            </a:r>
            <a:endParaRPr lang="de-DE" sz="12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976249"/>
            <a:ext cx="4248472" cy="35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574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Cyber</a:t>
            </a:r>
            <a:endParaRPr lang="de-DE" dirty="0"/>
          </a:p>
        </p:txBody>
      </p:sp>
      <p:sp>
        <p:nvSpPr>
          <p:cNvPr id="3" name="Inhaltsplatzhalter 2"/>
          <p:cNvSpPr>
            <a:spLocks noGrp="1"/>
          </p:cNvSpPr>
          <p:nvPr>
            <p:ph idx="1"/>
          </p:nvPr>
        </p:nvSpPr>
        <p:spPr/>
        <p:txBody>
          <a:bodyPr/>
          <a:lstStyle/>
          <a:p>
            <a:r>
              <a:rPr lang="de-DE" sz="1800" b="1" dirty="0" err="1"/>
              <a:t>Cyber</a:t>
            </a:r>
            <a:r>
              <a:rPr lang="de-DE" sz="1800" dirty="0"/>
              <a:t> ist ein </a:t>
            </a:r>
            <a:r>
              <a:rPr lang="de-DE" sz="1800" dirty="0">
                <a:hlinkClick r:id="rId2" tooltip="Altgriechische Sprache"/>
              </a:rPr>
              <a:t>altgriechisches</a:t>
            </a:r>
            <a:r>
              <a:rPr lang="de-DE" sz="1800" dirty="0"/>
              <a:t> </a:t>
            </a:r>
            <a:r>
              <a:rPr lang="de-DE" sz="1800" dirty="0">
                <a:hlinkClick r:id="rId3" tooltip="Präfix"/>
              </a:rPr>
              <a:t>Präfix</a:t>
            </a:r>
            <a:r>
              <a:rPr lang="de-DE" sz="1800" dirty="0"/>
              <a:t> und bedeutet </a:t>
            </a:r>
            <a:r>
              <a:rPr lang="de-DE" sz="1800" i="1" dirty="0"/>
              <a:t>Steuerung</a:t>
            </a:r>
            <a:r>
              <a:rPr lang="de-DE" sz="1800" dirty="0"/>
              <a:t> (</a:t>
            </a:r>
            <a:r>
              <a:rPr lang="de-DE" sz="1800" dirty="0" err="1"/>
              <a:t>κυ</a:t>
            </a:r>
            <a:r>
              <a:rPr lang="de-DE" sz="1800" dirty="0"/>
              <a:t>βέρνησις kybérnesis) – ursprünglich die Steuerkunst des </a:t>
            </a:r>
            <a:r>
              <a:rPr lang="de-DE" sz="1800" dirty="0">
                <a:hlinkClick r:id="rId4" tooltip="Seefahrt"/>
              </a:rPr>
              <a:t>Seefahrers</a:t>
            </a:r>
            <a:r>
              <a:rPr lang="de-DE" sz="1800" dirty="0"/>
              <a:t>. </a:t>
            </a:r>
            <a:r>
              <a:rPr lang="de-DE" sz="1800" dirty="0">
                <a:hlinkClick r:id="rId5" tooltip="Norbert Wiener"/>
              </a:rPr>
              <a:t>Norbert Wiener</a:t>
            </a:r>
            <a:r>
              <a:rPr lang="de-DE" sz="1800" dirty="0"/>
              <a:t> bezog 1948 den Begriff zuerst auf Datenverarbeitung, in seinem Buch </a:t>
            </a:r>
            <a:r>
              <a:rPr lang="de-DE" sz="1800" i="1" dirty="0">
                <a:hlinkClick r:id="rId6" tooltip="Kybernetik"/>
              </a:rPr>
              <a:t>Kybernetik</a:t>
            </a:r>
            <a:r>
              <a:rPr lang="de-DE" sz="1800" i="1" dirty="0"/>
              <a:t> – Regelung und Nachrichtenübertragung in Lebewesen und Maschinen</a:t>
            </a:r>
            <a:r>
              <a:rPr lang="de-DE" sz="1800" dirty="0"/>
              <a:t>. Der englische Originaltitel lautete </a:t>
            </a:r>
            <a:r>
              <a:rPr lang="de-DE" sz="1800" i="1" dirty="0" err="1"/>
              <a:t>Cybernetics</a:t>
            </a:r>
            <a:r>
              <a:rPr lang="de-DE" sz="1800" i="1" dirty="0"/>
              <a:t> </a:t>
            </a:r>
            <a:r>
              <a:rPr lang="de-DE" sz="1800" i="1" dirty="0" err="1"/>
              <a:t>or</a:t>
            </a:r>
            <a:r>
              <a:rPr lang="de-DE" sz="1800" i="1" dirty="0"/>
              <a:t> </a:t>
            </a:r>
            <a:r>
              <a:rPr lang="de-DE" sz="1800" i="1" dirty="0" err="1"/>
              <a:t>control</a:t>
            </a:r>
            <a:r>
              <a:rPr lang="de-DE" sz="1800" i="1" dirty="0"/>
              <a:t> </a:t>
            </a:r>
            <a:r>
              <a:rPr lang="de-DE" sz="1800" i="1" dirty="0" err="1"/>
              <a:t>and</a:t>
            </a:r>
            <a:r>
              <a:rPr lang="de-DE" sz="1800" i="1" dirty="0"/>
              <a:t> </a:t>
            </a:r>
            <a:r>
              <a:rPr lang="de-DE" sz="1800" i="1" dirty="0" err="1"/>
              <a:t>communication</a:t>
            </a:r>
            <a:r>
              <a:rPr lang="de-DE" sz="1800" i="1" dirty="0"/>
              <a:t> in </a:t>
            </a:r>
            <a:r>
              <a:rPr lang="de-DE" sz="1800" i="1" dirty="0" err="1"/>
              <a:t>the</a:t>
            </a:r>
            <a:r>
              <a:rPr lang="de-DE" sz="1800" i="1" dirty="0"/>
              <a:t> </a:t>
            </a:r>
            <a:r>
              <a:rPr lang="de-DE" sz="1800" i="1" dirty="0" err="1"/>
              <a:t>animal</a:t>
            </a:r>
            <a:r>
              <a:rPr lang="de-DE" sz="1800" i="1" dirty="0"/>
              <a:t> </a:t>
            </a:r>
            <a:r>
              <a:rPr lang="de-DE" sz="1800" i="1" dirty="0" err="1"/>
              <a:t>and</a:t>
            </a:r>
            <a:r>
              <a:rPr lang="de-DE" sz="1800" i="1" dirty="0"/>
              <a:t> </a:t>
            </a:r>
            <a:r>
              <a:rPr lang="de-DE" sz="1800" i="1" dirty="0" err="1"/>
              <a:t>the</a:t>
            </a:r>
            <a:r>
              <a:rPr lang="de-DE" sz="1800" i="1" dirty="0"/>
              <a:t> </a:t>
            </a:r>
            <a:r>
              <a:rPr lang="de-DE" sz="1800" i="1" dirty="0" err="1"/>
              <a:t>machine</a:t>
            </a:r>
            <a:r>
              <a:rPr lang="de-DE" sz="1800" dirty="0" smtClean="0"/>
              <a:t>. </a:t>
            </a:r>
            <a:r>
              <a:rPr lang="de-DE" sz="1800" dirty="0"/>
              <a:t>Die Geschichte der Informatik und des Computers begann und parallel dazu die Karriere des Begriffs </a:t>
            </a:r>
            <a:r>
              <a:rPr lang="de-DE" sz="1800" i="1" dirty="0" err="1"/>
              <a:t>Cyber</a:t>
            </a:r>
            <a:r>
              <a:rPr lang="de-DE" sz="1800" dirty="0" smtClean="0"/>
              <a:t>.</a:t>
            </a:r>
            <a:endParaRPr lang="de-DE" sz="1800" b="1" dirty="0"/>
          </a:p>
          <a:p>
            <a:r>
              <a:rPr lang="de-DE" sz="1800" dirty="0" err="1"/>
              <a:t>Cyber</a:t>
            </a:r>
            <a:r>
              <a:rPr lang="de-DE" sz="1800" dirty="0"/>
              <a:t> ist auch der </a:t>
            </a:r>
            <a:r>
              <a:rPr lang="de-DE" sz="1800" dirty="0">
                <a:hlinkClick r:id="rId7" tooltip="Markenname"/>
              </a:rPr>
              <a:t>Markenname</a:t>
            </a:r>
            <a:r>
              <a:rPr lang="de-DE" sz="1800" dirty="0"/>
              <a:t> eines </a:t>
            </a:r>
            <a:r>
              <a:rPr lang="de-DE" sz="1800" dirty="0">
                <a:hlinkClick r:id="rId8" tooltip="Großcomputer"/>
              </a:rPr>
              <a:t>Großcomputers</a:t>
            </a:r>
            <a:r>
              <a:rPr lang="de-DE" sz="1800" dirty="0"/>
              <a:t> der </a:t>
            </a:r>
            <a:r>
              <a:rPr lang="de-DE" sz="1800" i="1" dirty="0" err="1">
                <a:hlinkClick r:id="rId9" tooltip="Control Data Corporation"/>
              </a:rPr>
              <a:t>Control</a:t>
            </a:r>
            <a:r>
              <a:rPr lang="de-DE" sz="1800" i="1" dirty="0">
                <a:hlinkClick r:id="rId9" tooltip="Control Data Corporation"/>
              </a:rPr>
              <a:t> Data Corporation</a:t>
            </a:r>
            <a:r>
              <a:rPr lang="de-DE" sz="1800" dirty="0"/>
              <a:t> (1970er und 1980er Jahre), der lange als die leistungsfähigste </a:t>
            </a:r>
            <a:r>
              <a:rPr lang="de-DE" sz="1800" dirty="0">
                <a:hlinkClick r:id="rId10" tooltip="Rechenmaschine"/>
              </a:rPr>
              <a:t>Rechenmaschine</a:t>
            </a:r>
            <a:r>
              <a:rPr lang="de-DE" sz="1800" dirty="0"/>
              <a:t> der Welt galt. </a:t>
            </a:r>
            <a:endParaRPr lang="de-DE" sz="1800" dirty="0" smtClean="0"/>
          </a:p>
          <a:p>
            <a:r>
              <a:rPr lang="de-DE" sz="1800" dirty="0" smtClean="0"/>
              <a:t>Die </a:t>
            </a:r>
            <a:r>
              <a:rPr lang="de-DE" sz="1800" dirty="0"/>
              <a:t>entsprechende Medienaufmerksamkeit machte das </a:t>
            </a:r>
            <a:r>
              <a:rPr lang="de-DE" sz="1800" dirty="0">
                <a:hlinkClick r:id="rId3" tooltip="Präfix"/>
              </a:rPr>
              <a:t>Präfix</a:t>
            </a:r>
            <a:r>
              <a:rPr lang="de-DE" sz="1800" dirty="0"/>
              <a:t> </a:t>
            </a:r>
            <a:r>
              <a:rPr lang="de-DE" sz="1800" i="1" dirty="0" err="1"/>
              <a:t>Cyber</a:t>
            </a:r>
            <a:r>
              <a:rPr lang="de-DE" sz="1800" dirty="0"/>
              <a:t> zu einem populären Wortbestandteil der jugendlichen (90er PC- und </a:t>
            </a:r>
            <a:r>
              <a:rPr lang="de-DE" sz="1800" dirty="0" smtClean="0"/>
              <a:t>Internetwelt) </a:t>
            </a:r>
            <a:r>
              <a:rPr lang="de-DE" sz="1800" dirty="0">
                <a:hlinkClick r:id="rId11" tooltip="Computer"/>
              </a:rPr>
              <a:t>Computer</a:t>
            </a:r>
            <a:r>
              <a:rPr lang="de-DE" sz="1800" dirty="0">
                <a:hlinkClick r:id="rId12" tooltip="Generation"/>
              </a:rPr>
              <a:t>generation</a:t>
            </a:r>
            <a:r>
              <a:rPr lang="de-DE" sz="1800" dirty="0"/>
              <a:t>. (</a:t>
            </a:r>
            <a:r>
              <a:rPr lang="de-DE" sz="1800" dirty="0">
                <a:hlinkClick r:id="rId13" tooltip="Cyberpunk"/>
              </a:rPr>
              <a:t>Cyberpunk</a:t>
            </a:r>
            <a:r>
              <a:rPr lang="de-DE" sz="1800" dirty="0"/>
              <a:t>, </a:t>
            </a:r>
            <a:r>
              <a:rPr lang="de-DE" sz="1800" dirty="0">
                <a:hlinkClick r:id="rId14" tooltip="Cyber (Jugendkultur)"/>
              </a:rPr>
              <a:t>Cyberkultur</a:t>
            </a:r>
            <a:r>
              <a:rPr lang="de-DE" sz="1800" dirty="0"/>
              <a:t>, </a:t>
            </a:r>
            <a:r>
              <a:rPr lang="de-DE" sz="1800" dirty="0" err="1">
                <a:hlinkClick r:id="rId15" tooltip="Cybernaut"/>
              </a:rPr>
              <a:t>Cybernaut</a:t>
            </a:r>
            <a:r>
              <a:rPr lang="de-DE" sz="1800" dirty="0"/>
              <a:t>, </a:t>
            </a:r>
            <a:r>
              <a:rPr lang="de-DE" sz="1800" dirty="0">
                <a:hlinkClick r:id="rId16" tooltip="Cyberspace"/>
              </a:rPr>
              <a:t>Cyberspace</a:t>
            </a:r>
            <a:r>
              <a:rPr lang="de-DE" sz="1800" dirty="0"/>
              <a:t>, </a:t>
            </a:r>
            <a:r>
              <a:rPr lang="de-DE" sz="1800" dirty="0">
                <a:hlinkClick r:id="rId17" tooltip="Cyborg"/>
              </a:rPr>
              <a:t>Cyborg</a:t>
            </a:r>
            <a:r>
              <a:rPr lang="de-DE" sz="1800" dirty="0"/>
              <a:t> etc.).</a:t>
            </a:r>
          </a:p>
          <a:p>
            <a:endParaRPr lang="de-DE" sz="1800" dirty="0"/>
          </a:p>
        </p:txBody>
      </p:sp>
      <p:sp>
        <p:nvSpPr>
          <p:cNvPr id="4" name="Fußzeilenplatzhalter 3"/>
          <p:cNvSpPr>
            <a:spLocks noGrp="1"/>
          </p:cNvSpPr>
          <p:nvPr>
            <p:ph type="ftr" sz="quarter" idx="3"/>
          </p:nvPr>
        </p:nvSpPr>
        <p:spPr/>
        <p:txBody>
          <a:bodyPr/>
          <a:lstStyle/>
          <a:p>
            <a:r>
              <a:rPr lang="de-DE" smtClean="0"/>
              <a:t>Wilhelm Stork – Integrierte Intelligente Sensoren</a:t>
            </a:r>
            <a:endParaRPr lang="de-DE" dirty="0"/>
          </a:p>
        </p:txBody>
      </p:sp>
    </p:spTree>
    <p:extLst>
      <p:ext uri="{BB962C8B-B14F-4D97-AF65-F5344CB8AC3E}">
        <p14:creationId xmlns:p14="http://schemas.microsoft.com/office/powerpoint/2010/main" val="3445073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Kybernetik</a:t>
            </a:r>
            <a:endParaRPr lang="de-DE" dirty="0"/>
          </a:p>
        </p:txBody>
      </p:sp>
      <p:sp>
        <p:nvSpPr>
          <p:cNvPr id="3" name="Inhaltsplatzhalter 2"/>
          <p:cNvSpPr>
            <a:spLocks noGrp="1"/>
          </p:cNvSpPr>
          <p:nvPr>
            <p:ph idx="1"/>
          </p:nvPr>
        </p:nvSpPr>
        <p:spPr>
          <a:xfrm>
            <a:off x="392113" y="1198563"/>
            <a:ext cx="5476031" cy="4894262"/>
          </a:xfrm>
        </p:spPr>
        <p:txBody>
          <a:bodyPr/>
          <a:lstStyle/>
          <a:p>
            <a:r>
              <a:rPr lang="de-DE" sz="1800" b="1" dirty="0"/>
              <a:t>Karl Steinbuch</a:t>
            </a:r>
            <a:r>
              <a:rPr lang="de-DE" sz="1800" dirty="0"/>
              <a:t> (* </a:t>
            </a:r>
            <a:r>
              <a:rPr lang="de-DE" sz="1800" dirty="0">
                <a:hlinkClick r:id="rId2" tooltip="15. Juni"/>
              </a:rPr>
              <a:t>15. Juni</a:t>
            </a:r>
            <a:r>
              <a:rPr lang="de-DE" sz="1800" dirty="0"/>
              <a:t> </a:t>
            </a:r>
            <a:r>
              <a:rPr lang="de-DE" sz="1800" dirty="0">
                <a:hlinkClick r:id="rId3" tooltip="1917"/>
              </a:rPr>
              <a:t>1917</a:t>
            </a:r>
            <a:r>
              <a:rPr lang="de-DE" sz="1800" dirty="0"/>
              <a:t> in </a:t>
            </a:r>
            <a:r>
              <a:rPr lang="de-DE" sz="1800" dirty="0">
                <a:hlinkClick r:id="rId4" tooltip="Bad Cannstatt"/>
              </a:rPr>
              <a:t>Stuttgart-</a:t>
            </a:r>
            <a:r>
              <a:rPr lang="de-DE" sz="1800" dirty="0" err="1">
                <a:hlinkClick r:id="rId4" tooltip="Bad Cannstatt"/>
              </a:rPr>
              <a:t>Cannstatt</a:t>
            </a:r>
            <a:r>
              <a:rPr lang="de-DE" sz="1800" dirty="0"/>
              <a:t>; † </a:t>
            </a:r>
            <a:r>
              <a:rPr lang="de-DE" sz="1800" dirty="0">
                <a:hlinkClick r:id="rId5" tooltip="4. Juni"/>
              </a:rPr>
              <a:t>4. Juni</a:t>
            </a:r>
            <a:r>
              <a:rPr lang="de-DE" sz="1800" dirty="0"/>
              <a:t> </a:t>
            </a:r>
            <a:r>
              <a:rPr lang="de-DE" sz="1800" dirty="0">
                <a:hlinkClick r:id="rId6" tooltip="2005"/>
              </a:rPr>
              <a:t>2005</a:t>
            </a:r>
            <a:r>
              <a:rPr lang="de-DE" sz="1800" dirty="0"/>
              <a:t> in </a:t>
            </a:r>
            <a:r>
              <a:rPr lang="de-DE" sz="1800" dirty="0">
                <a:hlinkClick r:id="rId7" tooltip="Ettlingen"/>
              </a:rPr>
              <a:t>Ettlingen</a:t>
            </a:r>
            <a:r>
              <a:rPr lang="de-DE" sz="1800" dirty="0"/>
              <a:t>) war ein deutscher </a:t>
            </a:r>
            <a:r>
              <a:rPr lang="de-DE" sz="1800" dirty="0">
                <a:hlinkClick r:id="rId8" tooltip="Kybernetik"/>
              </a:rPr>
              <a:t>Kybernetiker</a:t>
            </a:r>
            <a:r>
              <a:rPr lang="de-DE" sz="1800" dirty="0"/>
              <a:t>, </a:t>
            </a:r>
            <a:r>
              <a:rPr lang="de-DE" sz="1800" dirty="0">
                <a:hlinkClick r:id="rId9" tooltip="Nachrichtentechnik"/>
              </a:rPr>
              <a:t>Nachrichtentechniker</a:t>
            </a:r>
            <a:r>
              <a:rPr lang="de-DE" sz="1800" dirty="0"/>
              <a:t> und </a:t>
            </a:r>
            <a:r>
              <a:rPr lang="de-DE" sz="1800" dirty="0">
                <a:hlinkClick r:id="rId10" tooltip="Informationstheoretiker"/>
              </a:rPr>
              <a:t>Informationstheoretiker</a:t>
            </a:r>
            <a:r>
              <a:rPr lang="de-DE" sz="1800" dirty="0"/>
              <a:t>.</a:t>
            </a:r>
          </a:p>
          <a:p>
            <a:r>
              <a:rPr lang="de-DE" sz="1800" dirty="0"/>
              <a:t>Steinbuch gilt als „Theoretiker der informierten bzw. falsch programmierten Gesellschaft“ (</a:t>
            </a:r>
            <a:r>
              <a:rPr lang="de-DE" sz="1800" dirty="0">
                <a:hlinkClick r:id="rId11" tooltip="Stefan Rieger"/>
              </a:rPr>
              <a:t>Stefan Rieger</a:t>
            </a:r>
            <a:r>
              <a:rPr lang="de-DE" sz="1800" dirty="0"/>
              <a:t> 2003) und einer der Pioniere der deutschen </a:t>
            </a:r>
            <a:r>
              <a:rPr lang="de-DE" sz="1800" dirty="0">
                <a:hlinkClick r:id="rId12" tooltip="Informatik"/>
              </a:rPr>
              <a:t>Informatik</a:t>
            </a:r>
            <a:r>
              <a:rPr lang="de-DE" sz="1800" dirty="0"/>
              <a:t>, mit seiner </a:t>
            </a:r>
            <a:r>
              <a:rPr lang="de-DE" sz="1800" dirty="0">
                <a:hlinkClick r:id="rId13" tooltip="Lernmatrix"/>
              </a:rPr>
              <a:t>Lernmatrix</a:t>
            </a:r>
            <a:r>
              <a:rPr lang="de-DE" sz="1800" dirty="0"/>
              <a:t> als Pionier der künstlichen </a:t>
            </a:r>
            <a:r>
              <a:rPr lang="de-DE" sz="1800" dirty="0">
                <a:hlinkClick r:id="rId14" tooltip="Neuronale Netze"/>
              </a:rPr>
              <a:t>neuronalen Netze</a:t>
            </a:r>
            <a:r>
              <a:rPr lang="de-DE" sz="1800" dirty="0"/>
              <a:t>, sowie als Mitbegründer der </a:t>
            </a:r>
            <a:r>
              <a:rPr lang="de-DE" sz="1800" dirty="0">
                <a:hlinkClick r:id="rId15" tooltip="Künstliche Intelligenz"/>
              </a:rPr>
              <a:t>künstlichen Intelligenz</a:t>
            </a:r>
            <a:r>
              <a:rPr lang="de-DE" sz="1800" dirty="0"/>
              <a:t> und der </a:t>
            </a:r>
            <a:r>
              <a:rPr lang="de-DE" sz="1800" dirty="0">
                <a:hlinkClick r:id="rId8" tooltip="Kybernetik"/>
              </a:rPr>
              <a:t>Kybernetik</a:t>
            </a:r>
            <a:r>
              <a:rPr lang="de-DE" sz="1800" dirty="0"/>
              <a:t>. Er prägte den Begriff </a:t>
            </a:r>
            <a:r>
              <a:rPr lang="de-DE" sz="1800" dirty="0">
                <a:hlinkClick r:id="rId16" tooltip="Kybernetische Anthropologie"/>
              </a:rPr>
              <a:t>Kybernetische Anthropologie</a:t>
            </a:r>
            <a:r>
              <a:rPr lang="de-DE" sz="1800" dirty="0" smtClean="0"/>
              <a:t>.</a:t>
            </a:r>
          </a:p>
          <a:p>
            <a:r>
              <a:rPr lang="de-DE" sz="1800" dirty="0" smtClean="0"/>
              <a:t>Er war der Gründer von ?</a:t>
            </a:r>
            <a:endParaRPr lang="de-DE" sz="1800" dirty="0"/>
          </a:p>
          <a:p>
            <a:endParaRPr lang="de-DE" sz="1800" dirty="0"/>
          </a:p>
        </p:txBody>
      </p:sp>
      <p:sp>
        <p:nvSpPr>
          <p:cNvPr id="4" name="Fußzeilenplatzhalter 3"/>
          <p:cNvSpPr>
            <a:spLocks noGrp="1"/>
          </p:cNvSpPr>
          <p:nvPr>
            <p:ph type="ftr" sz="quarter" idx="3"/>
          </p:nvPr>
        </p:nvSpPr>
        <p:spPr/>
        <p:txBody>
          <a:bodyPr/>
          <a:lstStyle/>
          <a:p>
            <a:r>
              <a:rPr lang="de-DE" smtClean="0"/>
              <a:t>Wilhelm Stork – Integrierte Intelligente Sensoren</a:t>
            </a:r>
            <a:endParaRPr lang="de-DE" dirty="0"/>
          </a:p>
        </p:txBody>
      </p:sp>
      <p:pic>
        <p:nvPicPr>
          <p:cNvPr id="16387"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00190" y="1393101"/>
            <a:ext cx="2657271"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467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Smart Life – Vernetzung aller Lebensbereiche</a:t>
            </a:r>
            <a:endParaRPr lang="de-DE" dirty="0"/>
          </a:p>
        </p:txBody>
      </p:sp>
      <p:sp>
        <p:nvSpPr>
          <p:cNvPr id="3" name="Inhaltsplatzhalter 2"/>
          <p:cNvSpPr>
            <a:spLocks noGrp="1"/>
          </p:cNvSpPr>
          <p:nvPr>
            <p:ph idx="1"/>
          </p:nvPr>
        </p:nvSpPr>
        <p:spPr/>
        <p:txBody>
          <a:bodyPr/>
          <a:lstStyle/>
          <a:p>
            <a:endParaRPr lang="de-DE"/>
          </a:p>
        </p:txBody>
      </p:sp>
      <p:sp>
        <p:nvSpPr>
          <p:cNvPr id="4" name="Fußzeilenplatzhalter 3"/>
          <p:cNvSpPr>
            <a:spLocks noGrp="1"/>
          </p:cNvSpPr>
          <p:nvPr>
            <p:ph type="ftr" sz="quarter" idx="3"/>
          </p:nvPr>
        </p:nvSpPr>
        <p:spPr/>
        <p:txBody>
          <a:bodyPr/>
          <a:lstStyle/>
          <a:p>
            <a:r>
              <a:rPr lang="de-DE" dirty="0" smtClean="0"/>
              <a:t>Wilhelm Stork – Integrierte Intelligente Sensoren</a:t>
            </a:r>
            <a:endParaRPr lang="de-D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713415" cy="4708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5877272"/>
            <a:ext cx="5094839" cy="42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64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Smart Mobility</a:t>
            </a:r>
            <a:endParaRPr lang="de-DE" dirty="0"/>
          </a:p>
        </p:txBody>
      </p:sp>
      <p:sp>
        <p:nvSpPr>
          <p:cNvPr id="3" name="Inhaltsplatzhalter 2"/>
          <p:cNvSpPr>
            <a:spLocks noGrp="1"/>
          </p:cNvSpPr>
          <p:nvPr>
            <p:ph idx="1"/>
          </p:nvPr>
        </p:nvSpPr>
        <p:spPr/>
        <p:txBody>
          <a:bodyPr/>
          <a:lstStyle/>
          <a:p>
            <a:endParaRPr lang="de-DE" dirty="0"/>
          </a:p>
        </p:txBody>
      </p:sp>
      <p:sp>
        <p:nvSpPr>
          <p:cNvPr id="4" name="Fußzeilenplatzhalter 3"/>
          <p:cNvSpPr>
            <a:spLocks noGrp="1"/>
          </p:cNvSpPr>
          <p:nvPr>
            <p:ph type="ftr" sz="quarter" idx="3"/>
          </p:nvPr>
        </p:nvSpPr>
        <p:spPr/>
        <p:txBody>
          <a:bodyPr/>
          <a:lstStyle/>
          <a:p>
            <a:r>
              <a:rPr lang="de-DE" dirty="0" smtClean="0"/>
              <a:t>Wilhelm Stork – Integrierte Intelligente Sensoren</a:t>
            </a:r>
            <a:endParaRPr lang="de-D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38" y="1086564"/>
            <a:ext cx="4388313"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573016"/>
            <a:ext cx="6223645" cy="237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1196752"/>
            <a:ext cx="5457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4716016" y="5960485"/>
            <a:ext cx="3339376" cy="369332"/>
          </a:xfrm>
          <a:prstGeom prst="rect">
            <a:avLst/>
          </a:prstGeom>
        </p:spPr>
        <p:txBody>
          <a:bodyPr wrap="none">
            <a:spAutoFit/>
          </a:bodyPr>
          <a:lstStyle/>
          <a:p>
            <a:r>
              <a:rPr lang="de-DE" b="1" dirty="0"/>
              <a:t>Smart Cities (MIT Media Lab)</a:t>
            </a:r>
          </a:p>
        </p:txBody>
      </p:sp>
    </p:spTree>
    <p:extLst>
      <p:ext uri="{BB962C8B-B14F-4D97-AF65-F5344CB8AC3E}">
        <p14:creationId xmlns:p14="http://schemas.microsoft.com/office/powerpoint/2010/main" val="4055652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Vernetzte intelligente Sensorik im Fahrzeug</a:t>
            </a:r>
            <a:endParaRPr lang="de-DE" dirty="0"/>
          </a:p>
        </p:txBody>
      </p:sp>
      <p:sp>
        <p:nvSpPr>
          <p:cNvPr id="3" name="Inhaltsplatzhalter 2"/>
          <p:cNvSpPr>
            <a:spLocks noGrp="1"/>
          </p:cNvSpPr>
          <p:nvPr>
            <p:ph idx="1"/>
          </p:nvPr>
        </p:nvSpPr>
        <p:spPr/>
        <p:txBody>
          <a:bodyPr/>
          <a:lstStyle/>
          <a:p>
            <a:endParaRPr lang="de-DE"/>
          </a:p>
        </p:txBody>
      </p:sp>
      <p:sp>
        <p:nvSpPr>
          <p:cNvPr id="4" name="Fußzeilenplatzhalter 3"/>
          <p:cNvSpPr>
            <a:spLocks noGrp="1"/>
          </p:cNvSpPr>
          <p:nvPr>
            <p:ph type="ftr" sz="quarter" idx="3"/>
          </p:nvPr>
        </p:nvSpPr>
        <p:spPr/>
        <p:txBody>
          <a:bodyPr/>
          <a:lstStyle/>
          <a:p>
            <a:r>
              <a:rPr lang="de-DE" smtClean="0"/>
              <a:t>Wilhelm Stork – Integrierte Intelligente Sensoren</a:t>
            </a:r>
            <a:endParaRPr lang="de-DE"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163" y="1204913"/>
            <a:ext cx="6542087"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093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Pocket Taxi auf dem Smart Phone</a:t>
            </a:r>
            <a:endParaRPr lang="de-DE" dirty="0"/>
          </a:p>
        </p:txBody>
      </p:sp>
      <p:sp>
        <p:nvSpPr>
          <p:cNvPr id="3" name="Inhaltsplatzhalter 2"/>
          <p:cNvSpPr>
            <a:spLocks noGrp="1"/>
          </p:cNvSpPr>
          <p:nvPr>
            <p:ph idx="1"/>
          </p:nvPr>
        </p:nvSpPr>
        <p:spPr/>
        <p:txBody>
          <a:bodyPr/>
          <a:lstStyle/>
          <a:p>
            <a:endParaRPr lang="de-DE"/>
          </a:p>
        </p:txBody>
      </p:sp>
      <p:sp>
        <p:nvSpPr>
          <p:cNvPr id="4" name="Fußzeilenplatzhalter 3"/>
          <p:cNvSpPr>
            <a:spLocks noGrp="1"/>
          </p:cNvSpPr>
          <p:nvPr>
            <p:ph type="ftr" sz="quarter" idx="3"/>
          </p:nvPr>
        </p:nvSpPr>
        <p:spPr/>
        <p:txBody>
          <a:bodyPr/>
          <a:lstStyle/>
          <a:p>
            <a:r>
              <a:rPr lang="de-DE" dirty="0" smtClean="0"/>
              <a:t>Wilhelm Stork – Integrierte Intelligente Sensoren</a:t>
            </a:r>
            <a:endParaRPr lang="de-DE"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352036" cy="5202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556792"/>
            <a:ext cx="20288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614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Pocket Taxi</a:t>
            </a:r>
            <a:endParaRPr lang="de-DE" dirty="0"/>
          </a:p>
        </p:txBody>
      </p:sp>
      <p:sp>
        <p:nvSpPr>
          <p:cNvPr id="3" name="Inhaltsplatzhalter 2"/>
          <p:cNvSpPr>
            <a:spLocks noGrp="1"/>
          </p:cNvSpPr>
          <p:nvPr>
            <p:ph idx="1"/>
          </p:nvPr>
        </p:nvSpPr>
        <p:spPr/>
        <p:txBody>
          <a:bodyPr/>
          <a:lstStyle/>
          <a:p>
            <a:endParaRPr lang="de-DE"/>
          </a:p>
        </p:txBody>
      </p:sp>
      <p:sp>
        <p:nvSpPr>
          <p:cNvPr id="4" name="Fußzeilenplatzhalter 3"/>
          <p:cNvSpPr>
            <a:spLocks noGrp="1"/>
          </p:cNvSpPr>
          <p:nvPr>
            <p:ph type="ftr" sz="quarter" idx="3"/>
          </p:nvPr>
        </p:nvSpPr>
        <p:spPr/>
        <p:txBody>
          <a:bodyPr/>
          <a:lstStyle/>
          <a:p>
            <a:r>
              <a:rPr lang="de-DE" smtClean="0"/>
              <a:t>Wilhelm Stork – Integrierte Intelligente Sensoren</a:t>
            </a:r>
            <a:endParaRPr lang="de-DE"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7716341" cy="4801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736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Smart </a:t>
            </a:r>
            <a:r>
              <a:rPr lang="de-DE" dirty="0"/>
              <a:t>H</a:t>
            </a:r>
            <a:r>
              <a:rPr lang="de-DE" dirty="0" smtClean="0"/>
              <a:t>ealth</a:t>
            </a:r>
            <a:endParaRPr lang="de-DE" dirty="0"/>
          </a:p>
        </p:txBody>
      </p:sp>
      <p:sp>
        <p:nvSpPr>
          <p:cNvPr id="3" name="Inhaltsplatzhalter 2"/>
          <p:cNvSpPr>
            <a:spLocks noGrp="1"/>
          </p:cNvSpPr>
          <p:nvPr>
            <p:ph idx="1"/>
          </p:nvPr>
        </p:nvSpPr>
        <p:spPr/>
        <p:txBody>
          <a:bodyPr/>
          <a:lstStyle/>
          <a:p>
            <a:r>
              <a:rPr lang="de-DE" dirty="0" err="1" smtClean="0"/>
              <a:t>Acatech</a:t>
            </a:r>
            <a:r>
              <a:rPr lang="de-DE" dirty="0" smtClean="0"/>
              <a:t> 2011			ITIV 2001</a:t>
            </a:r>
            <a:endParaRPr lang="de-DE" dirty="0"/>
          </a:p>
          <a:p>
            <a:endParaRPr lang="de-DE" dirty="0"/>
          </a:p>
        </p:txBody>
      </p:sp>
      <p:sp>
        <p:nvSpPr>
          <p:cNvPr id="4" name="Fußzeilenplatzhalter 3"/>
          <p:cNvSpPr>
            <a:spLocks noGrp="1"/>
          </p:cNvSpPr>
          <p:nvPr>
            <p:ph type="ftr" sz="quarter" idx="3"/>
          </p:nvPr>
        </p:nvSpPr>
        <p:spPr/>
        <p:txBody>
          <a:bodyPr/>
          <a:lstStyle/>
          <a:p>
            <a:r>
              <a:rPr lang="de-DE" smtClean="0"/>
              <a:t>Wilhelm Stork – Integrierte Intelligente Sensoren</a:t>
            </a:r>
            <a:endParaRPr lang="de-DE"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23492"/>
            <a:ext cx="4248472" cy="3666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32" y="5576664"/>
            <a:ext cx="5457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44824"/>
            <a:ext cx="4500736" cy="281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861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Smart </a:t>
            </a:r>
            <a:r>
              <a:rPr lang="de-DE" dirty="0" err="1" smtClean="0"/>
              <a:t>Grid</a:t>
            </a:r>
            <a:r>
              <a:rPr lang="de-DE" dirty="0" smtClean="0"/>
              <a:t> </a:t>
            </a:r>
            <a:r>
              <a:rPr lang="de-DE" dirty="0" err="1" smtClean="0"/>
              <a:t>for</a:t>
            </a:r>
            <a:r>
              <a:rPr lang="de-DE" dirty="0" smtClean="0"/>
              <a:t> Smart </a:t>
            </a:r>
            <a:r>
              <a:rPr lang="de-DE" dirty="0" err="1" smtClean="0"/>
              <a:t>Energy</a:t>
            </a:r>
            <a:endParaRPr lang="de-DE" dirty="0"/>
          </a:p>
        </p:txBody>
      </p:sp>
      <p:sp>
        <p:nvSpPr>
          <p:cNvPr id="3" name="Inhaltsplatzhalter 2"/>
          <p:cNvSpPr>
            <a:spLocks noGrp="1"/>
          </p:cNvSpPr>
          <p:nvPr>
            <p:ph idx="1"/>
          </p:nvPr>
        </p:nvSpPr>
        <p:spPr/>
        <p:txBody>
          <a:bodyPr/>
          <a:lstStyle/>
          <a:p>
            <a:endParaRPr lang="de-DE"/>
          </a:p>
        </p:txBody>
      </p:sp>
      <p:sp>
        <p:nvSpPr>
          <p:cNvPr id="4" name="Fußzeilenplatzhalter 3"/>
          <p:cNvSpPr>
            <a:spLocks noGrp="1"/>
          </p:cNvSpPr>
          <p:nvPr>
            <p:ph type="ftr" sz="quarter" idx="3"/>
          </p:nvPr>
        </p:nvSpPr>
        <p:spPr/>
        <p:txBody>
          <a:bodyPr/>
          <a:lstStyle/>
          <a:p>
            <a:r>
              <a:rPr lang="de-DE" smtClean="0"/>
              <a:t>Wilhelm Stork – Integrierte Intelligente Sensoren</a:t>
            </a:r>
            <a:endParaRPr lang="de-DE"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8509"/>
            <a:ext cx="6518994" cy="506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063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de-DE" dirty="0" smtClean="0"/>
              <a:t>Seminar: Wir machen ein Patent</a:t>
            </a:r>
          </a:p>
        </p:txBody>
      </p:sp>
      <p:sp>
        <p:nvSpPr>
          <p:cNvPr id="6147" name="Rectangle 3"/>
          <p:cNvSpPr>
            <a:spLocks noGrp="1" noChangeArrowheads="1"/>
          </p:cNvSpPr>
          <p:nvPr>
            <p:ph type="body" idx="1"/>
          </p:nvPr>
        </p:nvSpPr>
        <p:spPr>
          <a:xfrm>
            <a:off x="642910" y="1214422"/>
            <a:ext cx="7737475" cy="4953000"/>
          </a:xfrm>
        </p:spPr>
        <p:txBody>
          <a:bodyPr/>
          <a:lstStyle/>
          <a:p>
            <a:pPr defTabSz="914400">
              <a:lnSpc>
                <a:spcPct val="100000"/>
              </a:lnSpc>
            </a:pPr>
            <a:r>
              <a:rPr lang="de-DE" sz="1400" dirty="0" smtClean="0">
                <a:latin typeface="Century Gothic" pitchFamily="34" charset="0"/>
                <a:cs typeface="Times New Roman" pitchFamily="18" charset="0"/>
              </a:rPr>
              <a:t>Aus vielen Publikationen der vergangenen Jahre wissen wir, dass Deutschland gegenüber seinen Konkurrenten auf dem Weltmarkt im Patentsektor stark zurückgefallen ist.  Dieser Mangel hat bereits zu erheblichen Nachteilen deutscher Unternehmen am Weltmarkt geführt. Neuerdings hat sich die Situation zwar verbessert, aber </a:t>
            </a:r>
            <a:r>
              <a:rPr lang="de-DE" sz="1400" dirty="0" err="1" smtClean="0">
                <a:latin typeface="Century Gothic" pitchFamily="34" charset="0"/>
                <a:cs typeface="Times New Roman" pitchFamily="18" charset="0"/>
              </a:rPr>
              <a:t>Know-How</a:t>
            </a:r>
            <a:r>
              <a:rPr lang="de-DE" sz="1400" dirty="0" smtClean="0">
                <a:latin typeface="Century Gothic" pitchFamily="34" charset="0"/>
                <a:cs typeface="Times New Roman" pitchFamily="18" charset="0"/>
              </a:rPr>
              <a:t> im Patentwesen ist bei Absolventen der Ingenieurwissenschaften  noch immer selten und durchaus gefragt.</a:t>
            </a:r>
            <a:br>
              <a:rPr lang="de-DE" sz="1400" dirty="0" smtClean="0">
                <a:latin typeface="Century Gothic" pitchFamily="34" charset="0"/>
                <a:cs typeface="Times New Roman" pitchFamily="18" charset="0"/>
              </a:rPr>
            </a:br>
            <a:r>
              <a:rPr lang="de-DE" sz="1400" dirty="0" smtClean="0">
                <a:latin typeface="Century Gothic" pitchFamily="34" charset="0"/>
                <a:cs typeface="Times New Roman" pitchFamily="18" charset="0"/>
              </a:rPr>
              <a:t> </a:t>
            </a:r>
          </a:p>
          <a:p>
            <a:pPr defTabSz="914400">
              <a:lnSpc>
                <a:spcPct val="100000"/>
              </a:lnSpc>
            </a:pPr>
            <a:r>
              <a:rPr lang="de-DE" sz="1400" dirty="0" smtClean="0">
                <a:latin typeface="Century Gothic" pitchFamily="34" charset="0"/>
                <a:cs typeface="Times New Roman" pitchFamily="18" charset="0"/>
              </a:rPr>
              <a:t>Bereits während des Studiums wollen wir den Ingenieurstudenten  als zukünftigen Erfindern grundlegende Vorgehensweisen beim Erfinden und elementare Kenntnisse des Patentwesens vermitteln.</a:t>
            </a:r>
            <a:br>
              <a:rPr lang="de-DE" sz="1400" dirty="0" smtClean="0">
                <a:latin typeface="Century Gothic" pitchFamily="34" charset="0"/>
                <a:cs typeface="Times New Roman" pitchFamily="18" charset="0"/>
              </a:rPr>
            </a:br>
            <a:r>
              <a:rPr lang="de-DE" sz="1400" dirty="0" smtClean="0">
                <a:latin typeface="Century Gothic" pitchFamily="34" charset="0"/>
                <a:cs typeface="Times New Roman" pitchFamily="18" charset="0"/>
              </a:rPr>
              <a:t> </a:t>
            </a:r>
          </a:p>
          <a:p>
            <a:pPr defTabSz="914400">
              <a:lnSpc>
                <a:spcPct val="100000"/>
              </a:lnSpc>
            </a:pPr>
            <a:r>
              <a:rPr lang="de-DE" sz="1400" dirty="0" smtClean="0">
                <a:latin typeface="Century Gothic" pitchFamily="34" charset="0"/>
                <a:cs typeface="Times New Roman" pitchFamily="18" charset="0"/>
              </a:rPr>
              <a:t>Ziel der Veranstaltung ist das Machen einer Erfindung und die Verfassung einer Patentschrift über diese Erfindung. Wer will kann die Erfindung auch beim Deutschen Patentamt einreichen.</a:t>
            </a:r>
            <a:br>
              <a:rPr lang="de-DE" sz="1400" dirty="0" smtClean="0">
                <a:latin typeface="Century Gothic" pitchFamily="34" charset="0"/>
                <a:cs typeface="Times New Roman" pitchFamily="18" charset="0"/>
              </a:rPr>
            </a:br>
            <a:endParaRPr lang="de-DE" sz="1400" dirty="0" smtClean="0">
              <a:latin typeface="Century Gothic" pitchFamily="34" charset="0"/>
              <a:cs typeface="Times New Roman" pitchFamily="18" charset="0"/>
            </a:endParaRPr>
          </a:p>
          <a:p>
            <a:pPr defTabSz="914400">
              <a:lnSpc>
                <a:spcPct val="100000"/>
              </a:lnSpc>
            </a:pPr>
            <a:r>
              <a:rPr lang="de-DE" sz="1400" dirty="0" smtClean="0">
                <a:latin typeface="Century Gothic" pitchFamily="34" charset="0"/>
                <a:cs typeface="Times New Roman" pitchFamily="18" charset="0"/>
              </a:rPr>
              <a:t>In den ersten Stunden wird eine einfache Einführung in das Patentwesen geboten. Danach sollen  kleinere Arbeitsgruppen versuchen, etwas zu erfinden und diese Erfindung in Form einer Patentschrift niederzuschreiben und einzureichen.</a:t>
            </a:r>
          </a:p>
          <a:p>
            <a:pPr defTabSz="914400">
              <a:lnSpc>
                <a:spcPct val="100000"/>
              </a:lnSpc>
              <a:buClr>
                <a:srgbClr val="CC3300"/>
              </a:buClr>
              <a:buSzPct val="120000"/>
              <a:buFont typeface="Wingdings" pitchFamily="2" charset="2"/>
              <a:buChar char="ð"/>
            </a:pPr>
            <a:r>
              <a:rPr lang="de-DE" sz="1800" dirty="0" smtClean="0">
                <a:solidFill>
                  <a:srgbClr val="FF0000"/>
                </a:solidFill>
              </a:rPr>
              <a:t>Vorbesprechung: Mittwoch, </a:t>
            </a:r>
            <a:r>
              <a:rPr lang="de-DE" sz="1800" dirty="0" smtClean="0">
                <a:solidFill>
                  <a:srgbClr val="FF0000"/>
                </a:solidFill>
              </a:rPr>
              <a:t>25.4.2011</a:t>
            </a:r>
            <a:r>
              <a:rPr lang="de-DE" sz="1800" dirty="0" smtClean="0">
                <a:solidFill>
                  <a:srgbClr val="FF0000"/>
                </a:solidFill>
              </a:rPr>
              <a:t>, 17:30 im NTI</a:t>
            </a:r>
          </a:p>
          <a:p>
            <a:pPr defTabSz="914400">
              <a:lnSpc>
                <a:spcPct val="100000"/>
              </a:lnSpc>
              <a:buClr>
                <a:srgbClr val="CC3300"/>
              </a:buClr>
              <a:buSzPct val="120000"/>
              <a:buFont typeface="Wingdings" pitchFamily="2" charset="2"/>
              <a:buChar char="ð"/>
            </a:pPr>
            <a:endParaRPr lang="de-DE" sz="1800" dirty="0" smtClean="0">
              <a:solidFill>
                <a:schemeClr val="hlink"/>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Ambient</a:t>
            </a:r>
            <a:r>
              <a:rPr lang="de-DE" dirty="0" smtClean="0"/>
              <a:t> </a:t>
            </a:r>
            <a:r>
              <a:rPr lang="de-DE" dirty="0" err="1" smtClean="0"/>
              <a:t>assisted</a:t>
            </a:r>
            <a:r>
              <a:rPr lang="de-DE" dirty="0" smtClean="0"/>
              <a:t> Living</a:t>
            </a:r>
            <a:endParaRPr lang="de-DE" dirty="0"/>
          </a:p>
        </p:txBody>
      </p:sp>
      <p:sp>
        <p:nvSpPr>
          <p:cNvPr id="3" name="Inhaltsplatzhalter 2"/>
          <p:cNvSpPr>
            <a:spLocks noGrp="1"/>
          </p:cNvSpPr>
          <p:nvPr>
            <p:ph idx="1"/>
          </p:nvPr>
        </p:nvSpPr>
        <p:spPr/>
        <p:txBody>
          <a:bodyPr/>
          <a:lstStyle/>
          <a:p>
            <a:r>
              <a:rPr lang="de-DE" dirty="0" smtClean="0"/>
              <a:t>Vernetzte Sensoren in der Umgebung assistieren uns im Alltag</a:t>
            </a:r>
            <a:endParaRPr lang="de-DE" dirty="0"/>
          </a:p>
        </p:txBody>
      </p:sp>
      <p:sp>
        <p:nvSpPr>
          <p:cNvPr id="4" name="Fußzeilenplatzhalter 3"/>
          <p:cNvSpPr>
            <a:spLocks noGrp="1"/>
          </p:cNvSpPr>
          <p:nvPr>
            <p:ph type="ftr" sz="quarter" idx="3"/>
          </p:nvPr>
        </p:nvSpPr>
        <p:spPr/>
        <p:txBody>
          <a:bodyPr/>
          <a:lstStyle/>
          <a:p>
            <a:r>
              <a:rPr lang="de-DE" dirty="0" smtClean="0"/>
              <a:t>Wilhelm Stork – Integrierte Intelligente Sensoren</a:t>
            </a:r>
            <a:endParaRPr lang="de-DE"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728" y="1700808"/>
            <a:ext cx="668496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899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Entwicklung der Bremse hin zum CPS System</a:t>
            </a:r>
            <a:endParaRPr lang="de-DE" dirty="0"/>
          </a:p>
        </p:txBody>
      </p:sp>
      <p:sp>
        <p:nvSpPr>
          <p:cNvPr id="3" name="Inhaltsplatzhalter 2"/>
          <p:cNvSpPr>
            <a:spLocks noGrp="1"/>
          </p:cNvSpPr>
          <p:nvPr>
            <p:ph idx="1"/>
          </p:nvPr>
        </p:nvSpPr>
        <p:spPr/>
        <p:txBody>
          <a:bodyPr/>
          <a:lstStyle/>
          <a:p>
            <a:endParaRPr lang="de-DE" dirty="0"/>
          </a:p>
        </p:txBody>
      </p:sp>
      <p:sp>
        <p:nvSpPr>
          <p:cNvPr id="4" name="Fußzeilenplatzhalter 3"/>
          <p:cNvSpPr>
            <a:spLocks noGrp="1"/>
          </p:cNvSpPr>
          <p:nvPr>
            <p:ph type="ftr" sz="quarter" idx="3"/>
          </p:nvPr>
        </p:nvSpPr>
        <p:spPr/>
        <p:txBody>
          <a:bodyPr/>
          <a:lstStyle/>
          <a:p>
            <a:r>
              <a:rPr lang="de-DE" smtClean="0"/>
              <a:t>Wilhelm Stork – Integrierte Intelligente Sensoren</a:t>
            </a:r>
            <a:endParaRPr lang="de-DE"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24744"/>
            <a:ext cx="5684614" cy="513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669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de-DE" smtClean="0"/>
              <a:t>Leitsatz neuer Technologien</a:t>
            </a:r>
          </a:p>
        </p:txBody>
      </p:sp>
      <p:pic>
        <p:nvPicPr>
          <p:cNvPr id="12291" name="Picture 3"/>
          <p:cNvPicPr>
            <a:picLocks noChangeAspect="1" noChangeArrowheads="1"/>
          </p:cNvPicPr>
          <p:nvPr/>
        </p:nvPicPr>
        <p:blipFill>
          <a:blip r:embed="rId3" cstate="print"/>
          <a:srcRect/>
          <a:stretch>
            <a:fillRect/>
          </a:stretch>
        </p:blipFill>
        <p:spPr bwMode="auto">
          <a:xfrm>
            <a:off x="533400" y="2286000"/>
            <a:ext cx="7924800" cy="20447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Vision </a:t>
            </a:r>
            <a:r>
              <a:rPr lang="en-US" dirty="0" err="1" smtClean="0"/>
              <a:t>aus</a:t>
            </a:r>
            <a:r>
              <a:rPr lang="en-US" dirty="0" smtClean="0"/>
              <a:t> Star Trek</a:t>
            </a:r>
            <a:endParaRPr lang="en-US" dirty="0" smtClean="0"/>
          </a:p>
        </p:txBody>
      </p:sp>
      <p:pic>
        <p:nvPicPr>
          <p:cNvPr id="13315" name="Picture 3" descr="robofrau"/>
          <p:cNvPicPr>
            <a:picLocks noChangeAspect="1" noChangeArrowheads="1"/>
          </p:cNvPicPr>
          <p:nvPr/>
        </p:nvPicPr>
        <p:blipFill>
          <a:blip r:embed="rId3" cstate="print"/>
          <a:srcRect/>
          <a:stretch>
            <a:fillRect/>
          </a:stretch>
        </p:blipFill>
        <p:spPr bwMode="auto">
          <a:xfrm>
            <a:off x="2590800" y="1066800"/>
            <a:ext cx="3421063" cy="488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de-DE" smtClean="0"/>
              <a:t>Smart personal equipment</a:t>
            </a:r>
          </a:p>
        </p:txBody>
      </p:sp>
      <p:pic>
        <p:nvPicPr>
          <p:cNvPr id="14339" name="Picture 3"/>
          <p:cNvPicPr>
            <a:picLocks noChangeAspect="1" noChangeArrowheads="1"/>
          </p:cNvPicPr>
          <p:nvPr/>
        </p:nvPicPr>
        <p:blipFill>
          <a:blip r:embed="rId3" cstate="print"/>
          <a:srcRect/>
          <a:stretch>
            <a:fillRect/>
          </a:stretch>
        </p:blipFill>
        <p:spPr bwMode="auto">
          <a:xfrm>
            <a:off x="1063625" y="950913"/>
            <a:ext cx="7015163" cy="495617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Cyberbrille und virtueller Stift</a:t>
            </a:r>
          </a:p>
        </p:txBody>
      </p:sp>
      <p:pic>
        <p:nvPicPr>
          <p:cNvPr id="16387" name="Picture 3" descr="cyberbrilleII"/>
          <p:cNvPicPr>
            <a:picLocks noChangeAspect="1" noChangeArrowheads="1"/>
          </p:cNvPicPr>
          <p:nvPr/>
        </p:nvPicPr>
        <p:blipFill>
          <a:blip r:embed="rId3" cstate="print"/>
          <a:srcRect/>
          <a:stretch>
            <a:fillRect/>
          </a:stretch>
        </p:blipFill>
        <p:spPr bwMode="auto">
          <a:xfrm>
            <a:off x="304800" y="1447800"/>
            <a:ext cx="4343400" cy="3721100"/>
          </a:xfrm>
          <a:prstGeom prst="rect">
            <a:avLst/>
          </a:prstGeom>
          <a:noFill/>
          <a:ln w="9525">
            <a:noFill/>
            <a:miter lim="800000"/>
            <a:headEnd/>
            <a:tailEnd/>
          </a:ln>
        </p:spPr>
      </p:pic>
      <p:pic>
        <p:nvPicPr>
          <p:cNvPr id="16388" name="Picture 4" descr="virtuellstift"/>
          <p:cNvPicPr>
            <a:picLocks noChangeAspect="1" noChangeArrowheads="1"/>
          </p:cNvPicPr>
          <p:nvPr/>
        </p:nvPicPr>
        <p:blipFill>
          <a:blip r:embed="rId4" cstate="print"/>
          <a:srcRect/>
          <a:stretch>
            <a:fillRect/>
          </a:stretch>
        </p:blipFill>
        <p:spPr bwMode="auto">
          <a:xfrm>
            <a:off x="4953000" y="1981200"/>
            <a:ext cx="3810000" cy="287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CPS</a:t>
            </a:r>
            <a:r>
              <a:rPr lang="en-US" dirty="0" smtClean="0"/>
              <a:t> </a:t>
            </a:r>
            <a:r>
              <a:rPr lang="en-US" dirty="0" err="1" smtClean="0"/>
              <a:t>im</a:t>
            </a:r>
            <a:r>
              <a:rPr lang="en-US" dirty="0" smtClean="0"/>
              <a:t> </a:t>
            </a:r>
            <a:r>
              <a:rPr lang="en-US" dirty="0" err="1" smtClean="0"/>
              <a:t>Alltag</a:t>
            </a:r>
            <a:r>
              <a:rPr lang="en-US" dirty="0" smtClean="0"/>
              <a:t>: Barbie </a:t>
            </a:r>
            <a:r>
              <a:rPr lang="en-US" dirty="0" err="1" smtClean="0"/>
              <a:t>ade</a:t>
            </a:r>
            <a:r>
              <a:rPr lang="en-US" dirty="0" smtClean="0"/>
              <a:t> - </a:t>
            </a:r>
            <a:r>
              <a:rPr lang="en-US" dirty="0" err="1" smtClean="0"/>
              <a:t>Fernsehen</a:t>
            </a:r>
            <a:r>
              <a:rPr lang="en-US" dirty="0" smtClean="0"/>
              <a:t> </a:t>
            </a:r>
            <a:r>
              <a:rPr lang="en-US" dirty="0" err="1" smtClean="0"/>
              <a:t>im</a:t>
            </a:r>
            <a:r>
              <a:rPr lang="en-US" dirty="0" smtClean="0"/>
              <a:t> </a:t>
            </a:r>
            <a:r>
              <a:rPr lang="en-US" dirty="0" err="1" smtClean="0"/>
              <a:t>Auge</a:t>
            </a:r>
            <a:endParaRPr lang="en-US" dirty="0" smtClean="0"/>
          </a:p>
        </p:txBody>
      </p:sp>
      <p:pic>
        <p:nvPicPr>
          <p:cNvPr id="15363" name="Picture 3" descr="hightechkinderzimmer"/>
          <p:cNvPicPr>
            <a:picLocks noChangeAspect="1" noChangeArrowheads="1"/>
          </p:cNvPicPr>
          <p:nvPr/>
        </p:nvPicPr>
        <p:blipFill>
          <a:blip r:embed="rId3" cstate="print"/>
          <a:srcRect/>
          <a:stretch>
            <a:fillRect/>
          </a:stretch>
        </p:blipFill>
        <p:spPr bwMode="auto">
          <a:xfrm>
            <a:off x="685800" y="1143000"/>
            <a:ext cx="2849563" cy="4191000"/>
          </a:xfrm>
          <a:prstGeom prst="rect">
            <a:avLst/>
          </a:prstGeom>
          <a:noFill/>
          <a:ln w="9525">
            <a:noFill/>
            <a:miter lim="800000"/>
            <a:headEnd/>
            <a:tailEnd/>
          </a:ln>
        </p:spPr>
      </p:pic>
      <p:pic>
        <p:nvPicPr>
          <p:cNvPr id="15364" name="Picture 4" descr="micropticalbrille"/>
          <p:cNvPicPr>
            <a:picLocks noChangeAspect="1" noChangeArrowheads="1"/>
          </p:cNvPicPr>
          <p:nvPr/>
        </p:nvPicPr>
        <p:blipFill>
          <a:blip r:embed="rId4" cstate="print"/>
          <a:srcRect/>
          <a:stretch>
            <a:fillRect/>
          </a:stretch>
        </p:blipFill>
        <p:spPr bwMode="auto">
          <a:xfrm>
            <a:off x="4059238" y="1295400"/>
            <a:ext cx="3667125" cy="4038600"/>
          </a:xfrm>
          <a:prstGeom prst="rect">
            <a:avLst/>
          </a:prstGeom>
          <a:noFill/>
          <a:ln w="9525">
            <a:noFill/>
            <a:miter lim="800000"/>
            <a:headEnd/>
            <a:tailEnd/>
          </a:ln>
        </p:spPr>
      </p:pic>
    </p:spTree>
    <p:extLst>
      <p:ext uri="{BB962C8B-B14F-4D97-AF65-F5344CB8AC3E}">
        <p14:creationId xmlns:p14="http://schemas.microsoft.com/office/powerpoint/2010/main" val="42590119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CPS</a:t>
            </a:r>
            <a:r>
              <a:rPr lang="en-US" dirty="0" smtClean="0"/>
              <a:t> </a:t>
            </a:r>
            <a:r>
              <a:rPr lang="en-US" dirty="0" err="1" smtClean="0"/>
              <a:t>im</a:t>
            </a:r>
            <a:r>
              <a:rPr lang="en-US" dirty="0" smtClean="0"/>
              <a:t> </a:t>
            </a:r>
            <a:r>
              <a:rPr lang="en-US" dirty="0" err="1" smtClean="0"/>
              <a:t>Alltag</a:t>
            </a:r>
            <a:r>
              <a:rPr lang="en-US" dirty="0" smtClean="0"/>
              <a:t>: Barbie </a:t>
            </a:r>
            <a:r>
              <a:rPr lang="en-US" dirty="0" err="1" smtClean="0"/>
              <a:t>ade</a:t>
            </a:r>
            <a:r>
              <a:rPr lang="en-US" dirty="0" smtClean="0"/>
              <a:t> - </a:t>
            </a:r>
            <a:r>
              <a:rPr lang="en-US" dirty="0" err="1" smtClean="0"/>
              <a:t>Fernsehen</a:t>
            </a:r>
            <a:r>
              <a:rPr lang="en-US" dirty="0" smtClean="0"/>
              <a:t> </a:t>
            </a:r>
            <a:r>
              <a:rPr lang="en-US" dirty="0" err="1" smtClean="0"/>
              <a:t>im</a:t>
            </a:r>
            <a:r>
              <a:rPr lang="en-US" dirty="0" smtClean="0"/>
              <a:t> </a:t>
            </a:r>
            <a:r>
              <a:rPr lang="en-US" dirty="0" err="1" smtClean="0"/>
              <a:t>Auge</a:t>
            </a:r>
            <a:endParaRPr lang="en-US" dirty="0" smtClean="0"/>
          </a:p>
        </p:txBody>
      </p:sp>
      <p:pic>
        <p:nvPicPr>
          <p:cNvPr id="15363" name="Picture 3" descr="hightechkinderzimmer"/>
          <p:cNvPicPr>
            <a:picLocks noChangeAspect="1" noChangeArrowheads="1"/>
          </p:cNvPicPr>
          <p:nvPr/>
        </p:nvPicPr>
        <p:blipFill>
          <a:blip r:embed="rId3" cstate="print"/>
          <a:srcRect/>
          <a:stretch>
            <a:fillRect/>
          </a:stretch>
        </p:blipFill>
        <p:spPr bwMode="auto">
          <a:xfrm>
            <a:off x="685800" y="1143000"/>
            <a:ext cx="2849563" cy="4191000"/>
          </a:xfrm>
          <a:prstGeom prst="rect">
            <a:avLst/>
          </a:prstGeom>
          <a:noFill/>
          <a:ln w="9525">
            <a:noFill/>
            <a:miter lim="800000"/>
            <a:headEnd/>
            <a:tailEnd/>
          </a:ln>
        </p:spPr>
      </p:pic>
      <p:pic>
        <p:nvPicPr>
          <p:cNvPr id="15364" name="Picture 4" descr="micropticalbrille"/>
          <p:cNvPicPr>
            <a:picLocks noChangeAspect="1" noChangeArrowheads="1"/>
          </p:cNvPicPr>
          <p:nvPr/>
        </p:nvPicPr>
        <p:blipFill>
          <a:blip r:embed="rId4" cstate="print"/>
          <a:srcRect/>
          <a:stretch>
            <a:fillRect/>
          </a:stretch>
        </p:blipFill>
        <p:spPr bwMode="auto">
          <a:xfrm>
            <a:off x="4059238" y="1295400"/>
            <a:ext cx="3667125" cy="4038600"/>
          </a:xfrm>
          <a:prstGeom prst="rect">
            <a:avLst/>
          </a:prstGeom>
          <a:noFill/>
          <a:ln w="9525">
            <a:noFill/>
            <a:miter lim="800000"/>
            <a:headEnd/>
            <a:tailEnd/>
          </a:ln>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2708920"/>
            <a:ext cx="4500514" cy="280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6228184" y="5805264"/>
            <a:ext cx="2160240" cy="369332"/>
          </a:xfrm>
          <a:prstGeom prst="rect">
            <a:avLst/>
          </a:prstGeom>
          <a:noFill/>
        </p:spPr>
        <p:txBody>
          <a:bodyPr wrap="square" rtlCol="0">
            <a:spAutoFit/>
          </a:bodyPr>
          <a:lstStyle/>
          <a:p>
            <a:r>
              <a:rPr lang="de-DE" dirty="0" smtClean="0"/>
              <a:t>Google 2012</a:t>
            </a:r>
            <a:endParaRPr lang="de-DE" dirty="0"/>
          </a:p>
        </p:txBody>
      </p:sp>
    </p:spTree>
    <p:extLst>
      <p:ext uri="{BB962C8B-B14F-4D97-AF65-F5344CB8AC3E}">
        <p14:creationId xmlns:p14="http://schemas.microsoft.com/office/powerpoint/2010/main" val="4259011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Intelligenz im Schuh</a:t>
            </a:r>
          </a:p>
        </p:txBody>
      </p:sp>
      <p:pic>
        <p:nvPicPr>
          <p:cNvPr id="17411" name="Picture 3" descr="intelli_schuh"/>
          <p:cNvPicPr>
            <a:picLocks noChangeAspect="1" noChangeArrowheads="1"/>
          </p:cNvPicPr>
          <p:nvPr/>
        </p:nvPicPr>
        <p:blipFill>
          <a:blip r:embed="rId3" cstate="print"/>
          <a:srcRect/>
          <a:stretch>
            <a:fillRect/>
          </a:stretch>
        </p:blipFill>
        <p:spPr bwMode="auto">
          <a:xfrm>
            <a:off x="2286000" y="1633538"/>
            <a:ext cx="4572000" cy="359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de-DE" smtClean="0"/>
              <a:t>Funknotruf in Armbanduhr</a:t>
            </a:r>
          </a:p>
        </p:txBody>
      </p:sp>
      <p:pic>
        <p:nvPicPr>
          <p:cNvPr id="18435" name="Picture 3"/>
          <p:cNvPicPr>
            <a:picLocks noChangeAspect="1" noChangeArrowheads="1"/>
          </p:cNvPicPr>
          <p:nvPr/>
        </p:nvPicPr>
        <p:blipFill>
          <a:blip r:embed="rId3" cstate="print"/>
          <a:srcRect/>
          <a:stretch>
            <a:fillRect/>
          </a:stretch>
        </p:blipFill>
        <p:spPr bwMode="auto">
          <a:xfrm>
            <a:off x="1752600" y="1447800"/>
            <a:ext cx="5011738" cy="3967163"/>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DE" dirty="0" smtClean="0"/>
              <a:t>Seminar: 	Eingebettete Systeme </a:t>
            </a:r>
            <a:br>
              <a:rPr lang="de-DE" dirty="0" smtClean="0"/>
            </a:br>
            <a:r>
              <a:rPr lang="de-DE" dirty="0"/>
              <a:t>	</a:t>
            </a:r>
            <a:r>
              <a:rPr lang="de-DE" dirty="0" smtClean="0"/>
              <a:t>	</a:t>
            </a:r>
            <a:r>
              <a:rPr lang="de-DE" dirty="0" smtClean="0"/>
              <a:t>(</a:t>
            </a:r>
            <a:r>
              <a:rPr lang="de-DE" dirty="0" err="1" smtClean="0"/>
              <a:t>Cyber</a:t>
            </a:r>
            <a:r>
              <a:rPr lang="de-DE" dirty="0" smtClean="0"/>
              <a:t> </a:t>
            </a:r>
            <a:r>
              <a:rPr lang="de-DE" dirty="0" err="1" smtClean="0"/>
              <a:t>Physical</a:t>
            </a:r>
            <a:r>
              <a:rPr lang="de-DE" dirty="0" smtClean="0"/>
              <a:t> </a:t>
            </a:r>
            <a:r>
              <a:rPr lang="de-DE" dirty="0"/>
              <a:t>S</a:t>
            </a:r>
            <a:r>
              <a:rPr lang="de-DE" dirty="0" smtClean="0"/>
              <a:t>ystems)</a:t>
            </a:r>
            <a:endParaRPr lang="de-DE" dirty="0" smtClean="0"/>
          </a:p>
        </p:txBody>
      </p:sp>
      <p:sp>
        <p:nvSpPr>
          <p:cNvPr id="7171" name="Rectangle 3"/>
          <p:cNvSpPr>
            <a:spLocks noGrp="1" noChangeArrowheads="1"/>
          </p:cNvSpPr>
          <p:nvPr>
            <p:ph type="body" idx="1"/>
          </p:nvPr>
        </p:nvSpPr>
        <p:spPr>
          <a:xfrm>
            <a:off x="392112" y="1198563"/>
            <a:ext cx="8572375" cy="4894262"/>
          </a:xfrm>
        </p:spPr>
        <p:txBody>
          <a:bodyPr/>
          <a:lstStyle/>
          <a:p>
            <a:pPr defTabSz="914400">
              <a:lnSpc>
                <a:spcPct val="90000"/>
              </a:lnSpc>
            </a:pPr>
            <a:r>
              <a:rPr lang="de-DE" dirty="0" smtClean="0"/>
              <a:t>Umfang:</a:t>
            </a:r>
          </a:p>
          <a:p>
            <a:pPr lvl="1" defTabSz="914400">
              <a:lnSpc>
                <a:spcPct val="80000"/>
              </a:lnSpc>
            </a:pPr>
            <a:r>
              <a:rPr lang="de-DE" sz="1800" dirty="0" smtClean="0"/>
              <a:t>Recherche</a:t>
            </a:r>
            <a:br>
              <a:rPr lang="de-DE" sz="1800" dirty="0" smtClean="0"/>
            </a:br>
            <a:r>
              <a:rPr lang="de-DE" sz="1800" b="0" dirty="0" smtClean="0"/>
              <a:t>Internet, Literatur, Patente, Produkte</a:t>
            </a:r>
          </a:p>
          <a:p>
            <a:pPr lvl="2" defTabSz="914400">
              <a:lnSpc>
                <a:spcPct val="80000"/>
              </a:lnSpc>
            </a:pPr>
            <a:r>
              <a:rPr lang="de-DE" b="0" dirty="0" smtClean="0"/>
              <a:t>Recherchetechniken</a:t>
            </a:r>
          </a:p>
          <a:p>
            <a:pPr lvl="2" defTabSz="914400">
              <a:lnSpc>
                <a:spcPct val="80000"/>
              </a:lnSpc>
            </a:pPr>
            <a:r>
              <a:rPr lang="de-DE" b="0" dirty="0" smtClean="0"/>
              <a:t>Quellen</a:t>
            </a:r>
          </a:p>
          <a:p>
            <a:pPr lvl="2" defTabSz="914400">
              <a:lnSpc>
                <a:spcPct val="80000"/>
              </a:lnSpc>
            </a:pPr>
            <a:r>
              <a:rPr lang="de-DE" b="0" dirty="0" smtClean="0"/>
              <a:t>Wo finde ich wie was</a:t>
            </a:r>
            <a:br>
              <a:rPr lang="de-DE" b="0" dirty="0" smtClean="0"/>
            </a:br>
            <a:endParaRPr lang="de-DE" b="0" dirty="0" smtClean="0"/>
          </a:p>
          <a:p>
            <a:pPr lvl="1" defTabSz="914400">
              <a:lnSpc>
                <a:spcPct val="80000"/>
              </a:lnSpc>
            </a:pPr>
            <a:r>
              <a:rPr lang="de-DE" sz="1800" dirty="0" smtClean="0"/>
              <a:t>Handout / Ausarbeitung</a:t>
            </a:r>
            <a:br>
              <a:rPr lang="de-DE" sz="1800" dirty="0" smtClean="0"/>
            </a:br>
            <a:r>
              <a:rPr lang="de-DE" sz="1800" b="0" dirty="0" smtClean="0"/>
              <a:t>strukturierte Zusammenfassung der Ergebnisse ca. 20 Seiten</a:t>
            </a:r>
          </a:p>
          <a:p>
            <a:pPr lvl="2" defTabSz="914400">
              <a:lnSpc>
                <a:spcPct val="80000"/>
              </a:lnSpc>
            </a:pPr>
            <a:r>
              <a:rPr lang="de-DE" b="0" dirty="0" smtClean="0"/>
              <a:t>Strukturierung</a:t>
            </a:r>
          </a:p>
          <a:p>
            <a:pPr lvl="2" defTabSz="914400">
              <a:lnSpc>
                <a:spcPct val="80000"/>
              </a:lnSpc>
            </a:pPr>
            <a:r>
              <a:rPr lang="de-DE" b="0" dirty="0" smtClean="0"/>
              <a:t>Dokumentaufbau</a:t>
            </a:r>
            <a:br>
              <a:rPr lang="de-DE" b="0" dirty="0" smtClean="0"/>
            </a:br>
            <a:endParaRPr lang="de-DE" b="0" dirty="0" smtClean="0"/>
          </a:p>
          <a:p>
            <a:pPr lvl="1" defTabSz="914400">
              <a:lnSpc>
                <a:spcPct val="80000"/>
              </a:lnSpc>
            </a:pPr>
            <a:r>
              <a:rPr lang="de-DE" sz="1800" dirty="0" smtClean="0"/>
              <a:t>Vortrag:</a:t>
            </a:r>
            <a:br>
              <a:rPr lang="de-DE" sz="1800" dirty="0" smtClean="0"/>
            </a:br>
            <a:r>
              <a:rPr lang="de-DE" sz="1800" b="0" dirty="0" smtClean="0"/>
              <a:t>ca. 10-15 Minuten in der Arbeitsgruppe</a:t>
            </a:r>
          </a:p>
          <a:p>
            <a:pPr lvl="2" defTabSz="914400">
              <a:lnSpc>
                <a:spcPct val="80000"/>
              </a:lnSpc>
            </a:pPr>
            <a:r>
              <a:rPr lang="de-DE" b="0" dirty="0" smtClean="0"/>
              <a:t>Präsentationslayout</a:t>
            </a:r>
          </a:p>
          <a:p>
            <a:pPr lvl="2" defTabSz="914400">
              <a:lnSpc>
                <a:spcPct val="80000"/>
              </a:lnSpc>
            </a:pPr>
            <a:r>
              <a:rPr lang="de-DE" b="0" dirty="0" smtClean="0"/>
              <a:t>Präsentationstechniken</a:t>
            </a:r>
            <a:br>
              <a:rPr lang="de-DE" b="0" dirty="0" smtClean="0"/>
            </a:br>
            <a:endParaRPr lang="de-DE" b="0" dirty="0" smtClean="0"/>
          </a:p>
          <a:p>
            <a:pPr defTabSz="914400">
              <a:lnSpc>
                <a:spcPct val="90000"/>
              </a:lnSpc>
              <a:buClr>
                <a:srgbClr val="CC3300"/>
              </a:buClr>
              <a:buSzPct val="120000"/>
              <a:buFont typeface="Wingdings" pitchFamily="2" charset="2"/>
              <a:buChar char="ð"/>
            </a:pPr>
            <a:r>
              <a:rPr lang="de-DE" dirty="0" smtClean="0"/>
              <a:t>Ideale Vorbereitung auf Studien- / Diplomarbeiten</a:t>
            </a:r>
          </a:p>
          <a:p>
            <a:pPr defTabSz="914400">
              <a:lnSpc>
                <a:spcPct val="90000"/>
              </a:lnSpc>
              <a:buClr>
                <a:srgbClr val="CC3300"/>
              </a:buClr>
              <a:buSzPct val="120000"/>
              <a:buFont typeface="Wingdings" pitchFamily="2" charset="2"/>
              <a:buChar char="ð"/>
            </a:pPr>
            <a:r>
              <a:rPr lang="de-DE" dirty="0" smtClean="0">
                <a:solidFill>
                  <a:srgbClr val="FF0000"/>
                </a:solidFill>
              </a:rPr>
              <a:t>Vorbesprechung: </a:t>
            </a:r>
            <a:r>
              <a:rPr lang="de-DE" dirty="0" smtClean="0">
                <a:solidFill>
                  <a:srgbClr val="FF0000"/>
                </a:solidFill>
              </a:rPr>
              <a:t>Donnerstag, 03.05.2012: 16:00 </a:t>
            </a:r>
            <a:r>
              <a:rPr lang="de-DE" dirty="0" smtClean="0">
                <a:solidFill>
                  <a:srgbClr val="FF0000"/>
                </a:solidFill>
              </a:rPr>
              <a:t>im </a:t>
            </a:r>
            <a:r>
              <a:rPr lang="de-DE" dirty="0" smtClean="0">
                <a:solidFill>
                  <a:srgbClr val="FF0000"/>
                </a:solidFill>
              </a:rPr>
              <a:t>R.3.39 Geb.30.10 3.OG</a:t>
            </a:r>
            <a:endParaRPr lang="de-DE" dirty="0" smtClean="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de-DE" smtClean="0"/>
              <a:t>Vision: „wearables“</a:t>
            </a:r>
          </a:p>
        </p:txBody>
      </p:sp>
      <p:pic>
        <p:nvPicPr>
          <p:cNvPr id="19459" name="Picture 3"/>
          <p:cNvPicPr>
            <a:picLocks noChangeAspect="1" noChangeArrowheads="1"/>
          </p:cNvPicPr>
          <p:nvPr/>
        </p:nvPicPr>
        <p:blipFill>
          <a:blip r:embed="rId3" cstate="print"/>
          <a:srcRect/>
          <a:stretch>
            <a:fillRect/>
          </a:stretch>
        </p:blipFill>
        <p:spPr bwMode="auto">
          <a:xfrm>
            <a:off x="6096000" y="1336675"/>
            <a:ext cx="3048000" cy="2860675"/>
          </a:xfrm>
          <a:prstGeom prst="rect">
            <a:avLst/>
          </a:prstGeom>
          <a:noFill/>
          <a:ln w="9525">
            <a:noFill/>
            <a:miter lim="800000"/>
            <a:headEnd/>
            <a:tailEnd/>
          </a:ln>
        </p:spPr>
      </p:pic>
      <p:sp>
        <p:nvSpPr>
          <p:cNvPr id="19460" name="Text Box 4"/>
          <p:cNvSpPr txBox="1">
            <a:spLocks noChangeArrowheads="1"/>
          </p:cNvSpPr>
          <p:nvPr/>
        </p:nvSpPr>
        <p:spPr bwMode="auto">
          <a:xfrm>
            <a:off x="609600" y="1495425"/>
            <a:ext cx="3886200" cy="2222500"/>
          </a:xfrm>
          <a:prstGeom prst="rect">
            <a:avLst/>
          </a:prstGeom>
          <a:noFill/>
          <a:ln w="9525">
            <a:noFill/>
            <a:miter lim="800000"/>
            <a:headEnd/>
            <a:tailEnd/>
          </a:ln>
        </p:spPr>
        <p:txBody>
          <a:bodyPr>
            <a:spAutoFit/>
          </a:bodyPr>
          <a:lstStyle/>
          <a:p>
            <a:pPr algn="l" eaLnBrk="1" hangingPunct="1">
              <a:lnSpc>
                <a:spcPct val="100000"/>
              </a:lnSpc>
              <a:spcBef>
                <a:spcPct val="20000"/>
              </a:spcBef>
              <a:buClrTx/>
              <a:buFontTx/>
              <a:buNone/>
            </a:pPr>
            <a:r>
              <a:rPr lang="de-DE" b="0"/>
              <a:t>Vivometrics LifeShirt</a:t>
            </a:r>
            <a:r>
              <a:rPr lang="de-DE" sz="2000" b="0"/>
              <a:t>: Recorderbasiert</a:t>
            </a:r>
          </a:p>
          <a:p>
            <a:pPr algn="l" eaLnBrk="1" hangingPunct="1">
              <a:lnSpc>
                <a:spcPct val="100000"/>
              </a:lnSpc>
              <a:spcBef>
                <a:spcPct val="20000"/>
              </a:spcBef>
              <a:buClrTx/>
              <a:buFontTx/>
              <a:buNone/>
            </a:pPr>
            <a:r>
              <a:rPr lang="de-DE" sz="2000" b="0"/>
              <a:t>Anwendung: </a:t>
            </a:r>
          </a:p>
          <a:p>
            <a:pPr algn="l" eaLnBrk="1" hangingPunct="1">
              <a:lnSpc>
                <a:spcPct val="100000"/>
              </a:lnSpc>
              <a:spcBef>
                <a:spcPct val="20000"/>
              </a:spcBef>
              <a:buClrTx/>
              <a:buFontTx/>
              <a:buNone/>
            </a:pPr>
            <a:r>
              <a:rPr lang="de-DE" sz="2000" b="0"/>
              <a:t>Atmungsmonitoring</a:t>
            </a:r>
          </a:p>
          <a:p>
            <a:pPr algn="l" eaLnBrk="1" hangingPunct="1">
              <a:lnSpc>
                <a:spcPct val="100000"/>
              </a:lnSpc>
              <a:spcBef>
                <a:spcPct val="20000"/>
              </a:spcBef>
              <a:buClrTx/>
              <a:buFontTx/>
              <a:buNone/>
            </a:pPr>
            <a:r>
              <a:rPr lang="de-DE" sz="2000" b="0"/>
              <a:t>erweiterbar</a:t>
            </a:r>
          </a:p>
          <a:p>
            <a:pPr algn="l" eaLnBrk="1" hangingPunct="1">
              <a:lnSpc>
                <a:spcPct val="100000"/>
              </a:lnSpc>
              <a:spcBef>
                <a:spcPct val="20000"/>
              </a:spcBef>
              <a:buClrTx/>
              <a:buFontTx/>
              <a:buNone/>
            </a:pPr>
            <a:endParaRPr lang="de-DE" sz="2000" b="0"/>
          </a:p>
        </p:txBody>
      </p:sp>
      <p:sp>
        <p:nvSpPr>
          <p:cNvPr id="19461" name="Text Box 5"/>
          <p:cNvSpPr txBox="1">
            <a:spLocks noChangeArrowheads="1"/>
          </p:cNvSpPr>
          <p:nvPr/>
        </p:nvSpPr>
        <p:spPr bwMode="auto">
          <a:xfrm>
            <a:off x="2717800" y="4267200"/>
            <a:ext cx="3810000" cy="1676400"/>
          </a:xfrm>
          <a:prstGeom prst="rect">
            <a:avLst/>
          </a:prstGeom>
          <a:noFill/>
          <a:ln w="9525">
            <a:noFill/>
            <a:miter lim="800000"/>
            <a:headEnd/>
            <a:tailEnd/>
          </a:ln>
        </p:spPr>
        <p:txBody>
          <a:bodyPr>
            <a:spAutoFit/>
          </a:bodyPr>
          <a:lstStyle/>
          <a:p>
            <a:pPr algn="l" eaLnBrk="1" hangingPunct="1">
              <a:lnSpc>
                <a:spcPct val="100000"/>
              </a:lnSpc>
              <a:spcBef>
                <a:spcPct val="50000"/>
              </a:spcBef>
              <a:buClrTx/>
              <a:buFontTx/>
              <a:buNone/>
            </a:pPr>
            <a:r>
              <a:rPr lang="de-DE" b="0"/>
              <a:t>Sensatex SmartShirt:</a:t>
            </a:r>
            <a:r>
              <a:rPr lang="de-DE" sz="2000" b="0"/>
              <a:t> </a:t>
            </a:r>
          </a:p>
          <a:p>
            <a:pPr algn="l" eaLnBrk="1" hangingPunct="1">
              <a:lnSpc>
                <a:spcPct val="100000"/>
              </a:lnSpc>
              <a:spcBef>
                <a:spcPct val="50000"/>
              </a:spcBef>
              <a:buClrTx/>
              <a:buFontTx/>
              <a:buNone/>
            </a:pPr>
            <a:r>
              <a:rPr lang="de-DE" sz="2000" b="0"/>
              <a:t>(„wearable Motherboard“)</a:t>
            </a:r>
          </a:p>
          <a:p>
            <a:pPr algn="l" eaLnBrk="1" hangingPunct="1">
              <a:lnSpc>
                <a:spcPct val="100000"/>
              </a:lnSpc>
              <a:spcBef>
                <a:spcPct val="50000"/>
              </a:spcBef>
              <a:buClrTx/>
              <a:buFontTx/>
              <a:buNone/>
            </a:pPr>
            <a:r>
              <a:rPr lang="de-DE" sz="2000" b="0"/>
              <a:t> integrierte Kommunikations-einheit</a:t>
            </a:r>
          </a:p>
        </p:txBody>
      </p:sp>
      <p:pic>
        <p:nvPicPr>
          <p:cNvPr id="19462" name="Picture 6"/>
          <p:cNvPicPr>
            <a:picLocks noChangeAspect="1" noChangeArrowheads="1"/>
          </p:cNvPicPr>
          <p:nvPr/>
        </p:nvPicPr>
        <p:blipFill>
          <a:blip r:embed="rId4" cstate="print"/>
          <a:srcRect/>
          <a:stretch>
            <a:fillRect/>
          </a:stretch>
        </p:blipFill>
        <p:spPr bwMode="auto">
          <a:xfrm>
            <a:off x="711200" y="3683000"/>
            <a:ext cx="2019300" cy="2317750"/>
          </a:xfrm>
          <a:prstGeom prst="rect">
            <a:avLst/>
          </a:prstGeom>
          <a:noFill/>
          <a:ln w="9525">
            <a:noFill/>
            <a:miter lim="800000"/>
            <a:headEnd/>
            <a:tailEnd/>
          </a:ln>
        </p:spPr>
      </p:pic>
      <p:grpSp>
        <p:nvGrpSpPr>
          <p:cNvPr id="2" name="Group 7"/>
          <p:cNvGrpSpPr>
            <a:grpSpLocks/>
          </p:cNvGrpSpPr>
          <p:nvPr/>
        </p:nvGrpSpPr>
        <p:grpSpPr bwMode="auto">
          <a:xfrm>
            <a:off x="0" y="227013"/>
            <a:ext cx="9144000" cy="6405562"/>
            <a:chOff x="0" y="4035"/>
            <a:chExt cx="5760" cy="4035"/>
          </a:xfrm>
        </p:grpSpPr>
        <p:sp>
          <p:nvSpPr>
            <p:cNvPr id="19465" name="Rectangle 8"/>
            <p:cNvSpPr>
              <a:spLocks noChangeArrowheads="1"/>
            </p:cNvSpPr>
            <p:nvPr/>
          </p:nvSpPr>
          <p:spPr bwMode="auto">
            <a:xfrm>
              <a:off x="0" y="4035"/>
              <a:ext cx="3430" cy="4035"/>
            </a:xfrm>
            <a:prstGeom prst="rect">
              <a:avLst/>
            </a:prstGeom>
            <a:noFill/>
            <a:ln w="9525">
              <a:noFill/>
              <a:miter lim="800000"/>
              <a:headEnd/>
              <a:tailEnd/>
            </a:ln>
          </p:spPr>
          <p:txBody>
            <a:bodyPr>
              <a:spAutoFit/>
            </a:bodyPr>
            <a:lstStyle/>
            <a:p>
              <a:endParaRPr lang="de-DE"/>
            </a:p>
          </p:txBody>
        </p:sp>
        <p:sp>
          <p:nvSpPr>
            <p:cNvPr id="19466" name="Rectangle 9"/>
            <p:cNvSpPr>
              <a:spLocks noChangeArrowheads="1"/>
            </p:cNvSpPr>
            <p:nvPr/>
          </p:nvSpPr>
          <p:spPr bwMode="auto">
            <a:xfrm>
              <a:off x="0" y="4035"/>
              <a:ext cx="5760" cy="778"/>
            </a:xfrm>
            <a:prstGeom prst="rect">
              <a:avLst/>
            </a:prstGeom>
            <a:noFill/>
            <a:ln w="9525">
              <a:noFill/>
              <a:miter lim="800000"/>
              <a:headEnd/>
              <a:tailEnd/>
            </a:ln>
          </p:spPr>
          <p:txBody>
            <a:bodyPr anchor="ctr"/>
            <a:lstStyle/>
            <a:p>
              <a:pPr eaLnBrk="1" hangingPunct="1">
                <a:lnSpc>
                  <a:spcPct val="100000"/>
                </a:lnSpc>
                <a:buClrTx/>
                <a:buFontTx/>
                <a:buNone/>
              </a:pPr>
              <a:r>
                <a:rPr lang="de-DE" sz="800" b="0">
                  <a:solidFill>
                    <a:srgbClr val="333333"/>
                  </a:solidFill>
                  <a:latin typeface="helvetica,helvetica,verdana, sa"/>
                </a:rPr>
                <a:t>  </a:t>
              </a:r>
              <a:r>
                <a:rPr lang="de-DE" sz="7500" b="0">
                  <a:solidFill>
                    <a:srgbClr val="333333"/>
                  </a:solidFill>
                  <a:latin typeface="helvetica,helvetica,verdana, sa"/>
                </a:rPr>
                <a:t> </a:t>
              </a:r>
              <a:r>
                <a:rPr lang="de-DE" sz="800" b="0">
                  <a:solidFill>
                    <a:srgbClr val="333333"/>
                  </a:solidFill>
                  <a:latin typeface="helvetica,helvetica,verdana, sa"/>
                </a:rPr>
                <a:t>                                              </a:t>
              </a:r>
            </a:p>
          </p:txBody>
        </p:sp>
      </p:grpSp>
      <p:pic>
        <p:nvPicPr>
          <p:cNvPr id="19464" name="Picture 10" descr="photo_model"/>
          <p:cNvPicPr>
            <a:picLocks noChangeAspect="1" noChangeArrowheads="1"/>
          </p:cNvPicPr>
          <p:nvPr/>
        </p:nvPicPr>
        <p:blipFill>
          <a:blip r:embed="rId5" cstate="print"/>
          <a:srcRect/>
          <a:stretch>
            <a:fillRect/>
          </a:stretch>
        </p:blipFill>
        <p:spPr bwMode="auto">
          <a:xfrm>
            <a:off x="3670300" y="1416050"/>
            <a:ext cx="2338388" cy="2338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630238" y="701675"/>
            <a:ext cx="4495800" cy="2403475"/>
          </a:xfrm>
          <a:prstGeom prst="rect">
            <a:avLst/>
          </a:prstGeom>
          <a:noFill/>
          <a:ln w="57150">
            <a:noFill/>
            <a:miter lim="800000"/>
            <a:headEnd/>
            <a:tailEnd/>
          </a:ln>
        </p:spPr>
      </p:pic>
      <p:sp>
        <p:nvSpPr>
          <p:cNvPr id="20483" name="Rectangle 3"/>
          <p:cNvSpPr>
            <a:spLocks noGrp="1" noChangeArrowheads="1"/>
          </p:cNvSpPr>
          <p:nvPr>
            <p:ph type="title"/>
          </p:nvPr>
        </p:nvSpPr>
        <p:spPr/>
        <p:txBody>
          <a:bodyPr/>
          <a:lstStyle/>
          <a:p>
            <a:r>
              <a:rPr lang="de-DE" smtClean="0"/>
              <a:t>EKG T-Shirt mit BlueTooth Kommunikation</a:t>
            </a:r>
          </a:p>
        </p:txBody>
      </p:sp>
      <p:pic>
        <p:nvPicPr>
          <p:cNvPr id="20484" name="Picture 4" descr="paul-textilelektroden"/>
          <p:cNvPicPr>
            <a:picLocks noChangeAspect="1" noChangeArrowheads="1"/>
          </p:cNvPicPr>
          <p:nvPr/>
        </p:nvPicPr>
        <p:blipFill>
          <a:blip r:embed="rId4" cstate="print"/>
          <a:srcRect b="7434"/>
          <a:stretch>
            <a:fillRect/>
          </a:stretch>
        </p:blipFill>
        <p:spPr bwMode="auto">
          <a:xfrm>
            <a:off x="5562600" y="1524000"/>
            <a:ext cx="3395663" cy="4191000"/>
          </a:xfrm>
          <a:prstGeom prst="rect">
            <a:avLst/>
          </a:prstGeom>
          <a:noFill/>
          <a:ln w="9525">
            <a:noFill/>
            <a:miter lim="800000"/>
            <a:headEnd/>
            <a:tailEnd/>
          </a:ln>
        </p:spPr>
      </p:pic>
      <p:sp>
        <p:nvSpPr>
          <p:cNvPr id="20485" name="Rectangle 5"/>
          <p:cNvSpPr>
            <a:spLocks noChangeArrowheads="1"/>
          </p:cNvSpPr>
          <p:nvPr/>
        </p:nvSpPr>
        <p:spPr bwMode="auto">
          <a:xfrm>
            <a:off x="2919413" y="2401888"/>
            <a:ext cx="1536700" cy="771525"/>
          </a:xfrm>
          <a:prstGeom prst="rect">
            <a:avLst/>
          </a:prstGeom>
          <a:noFill/>
          <a:ln w="12700">
            <a:noFill/>
            <a:miter lim="800000"/>
            <a:headEnd/>
            <a:tailEnd/>
          </a:ln>
        </p:spPr>
        <p:txBody>
          <a:bodyPr>
            <a:spAutoFit/>
          </a:bodyPr>
          <a:lstStyle/>
          <a:p>
            <a:endParaRPr lang="de-DE"/>
          </a:p>
        </p:txBody>
      </p:sp>
      <p:sp>
        <p:nvSpPr>
          <p:cNvPr id="20486" name="Rectangle 6"/>
          <p:cNvSpPr>
            <a:spLocks noChangeArrowheads="1"/>
          </p:cNvSpPr>
          <p:nvPr/>
        </p:nvSpPr>
        <p:spPr bwMode="auto">
          <a:xfrm>
            <a:off x="3048000" y="3505200"/>
            <a:ext cx="9144000" cy="0"/>
          </a:xfrm>
          <a:prstGeom prst="rect">
            <a:avLst/>
          </a:prstGeom>
          <a:noFill/>
          <a:ln w="12700">
            <a:noFill/>
            <a:miter lim="800000"/>
            <a:headEnd/>
            <a:tailEnd/>
          </a:ln>
        </p:spPr>
        <p:txBody>
          <a:bodyPr>
            <a:spAutoFit/>
          </a:bodyPr>
          <a:lstStyle/>
          <a:p>
            <a:endParaRPr lang="de-DE"/>
          </a:p>
        </p:txBody>
      </p:sp>
      <p:sp>
        <p:nvSpPr>
          <p:cNvPr id="20487" name="Rectangle 7"/>
          <p:cNvSpPr>
            <a:spLocks noChangeArrowheads="1"/>
          </p:cNvSpPr>
          <p:nvPr/>
        </p:nvSpPr>
        <p:spPr bwMode="auto">
          <a:xfrm>
            <a:off x="611188" y="5084763"/>
            <a:ext cx="4572000" cy="1220787"/>
          </a:xfrm>
          <a:prstGeom prst="rect">
            <a:avLst/>
          </a:prstGeom>
          <a:noFill/>
          <a:ln w="12700">
            <a:noFill/>
            <a:miter lim="800000"/>
            <a:headEnd/>
            <a:tailEnd/>
          </a:ln>
        </p:spPr>
        <p:txBody>
          <a:bodyPr>
            <a:spAutoFit/>
          </a:bodyPr>
          <a:lstStyle/>
          <a:p>
            <a:pPr indent="577850" algn="l" defTabSz="577850" eaLnBrk="1" hangingPunct="1">
              <a:lnSpc>
                <a:spcPct val="90000"/>
              </a:lnSpc>
              <a:spcBef>
                <a:spcPct val="50000"/>
              </a:spcBef>
              <a:buClrTx/>
              <a:buFontTx/>
              <a:buChar char="•"/>
            </a:pPr>
            <a:r>
              <a:rPr lang="de-DE" sz="1800" b="0"/>
              <a:t>Flexible Leiterplatten für 	Bluetooth-EKG</a:t>
            </a:r>
          </a:p>
          <a:p>
            <a:pPr indent="577850" algn="l" defTabSz="577850" eaLnBrk="1" hangingPunct="1">
              <a:lnSpc>
                <a:spcPct val="90000"/>
              </a:lnSpc>
              <a:spcBef>
                <a:spcPct val="50000"/>
              </a:spcBef>
              <a:buClrTx/>
              <a:buFontTx/>
              <a:buChar char="•"/>
            </a:pPr>
            <a:r>
              <a:rPr lang="de-DE" sz="1800" b="0"/>
              <a:t>Waschbare Textilelektroden für den 	Dauereinsatz</a:t>
            </a:r>
          </a:p>
        </p:txBody>
      </p:sp>
      <p:pic>
        <p:nvPicPr>
          <p:cNvPr id="20488" name="Picture 8"/>
          <p:cNvPicPr>
            <a:picLocks noChangeAspect="1" noChangeArrowheads="1"/>
          </p:cNvPicPr>
          <p:nvPr/>
        </p:nvPicPr>
        <p:blipFill>
          <a:blip r:embed="rId5" cstate="print"/>
          <a:srcRect r="68178" b="56998"/>
          <a:stretch>
            <a:fillRect/>
          </a:stretch>
        </p:blipFill>
        <p:spPr bwMode="auto">
          <a:xfrm>
            <a:off x="142844" y="928670"/>
            <a:ext cx="2733675" cy="2736850"/>
          </a:xfrm>
          <a:prstGeom prst="rect">
            <a:avLst/>
          </a:prstGeom>
          <a:noFill/>
          <a:ln w="12700">
            <a:noFill/>
            <a:miter lim="800000"/>
            <a:headEnd/>
            <a:tailEnd/>
          </a:ln>
        </p:spPr>
      </p:pic>
      <p:pic>
        <p:nvPicPr>
          <p:cNvPr id="20489" name="Picture 9"/>
          <p:cNvPicPr>
            <a:picLocks noChangeAspect="1" noChangeArrowheads="1"/>
          </p:cNvPicPr>
          <p:nvPr/>
        </p:nvPicPr>
        <p:blipFill>
          <a:blip r:embed="rId6" cstate="print"/>
          <a:srcRect l="15804" t="31403" r="40396" b="34093"/>
          <a:stretch>
            <a:fillRect/>
          </a:stretch>
        </p:blipFill>
        <p:spPr bwMode="auto">
          <a:xfrm>
            <a:off x="2771775" y="3500438"/>
            <a:ext cx="1944688" cy="1330325"/>
          </a:xfrm>
          <a:prstGeom prst="rect">
            <a:avLst/>
          </a:prstGeom>
          <a:noFill/>
          <a:ln w="12700">
            <a:noFill/>
            <a:miter lim="800000"/>
            <a:headEnd/>
            <a:tailEnd/>
          </a:ln>
        </p:spPr>
      </p:pic>
      <p:pic>
        <p:nvPicPr>
          <p:cNvPr id="20490" name="Picture 10"/>
          <p:cNvPicPr>
            <a:picLocks noChangeAspect="1" noChangeArrowheads="1"/>
          </p:cNvPicPr>
          <p:nvPr/>
        </p:nvPicPr>
        <p:blipFill>
          <a:blip r:embed="rId7" cstate="print"/>
          <a:srcRect t="2657" r="29416" b="4080"/>
          <a:stretch>
            <a:fillRect/>
          </a:stretch>
        </p:blipFill>
        <p:spPr bwMode="auto">
          <a:xfrm>
            <a:off x="3143240" y="928670"/>
            <a:ext cx="2160588" cy="2522537"/>
          </a:xfrm>
          <a:prstGeom prst="rect">
            <a:avLst/>
          </a:prstGeom>
          <a:noFill/>
          <a:ln w="12700">
            <a:noFill/>
            <a:miter lim="800000"/>
            <a:headEnd/>
            <a:tailEnd/>
          </a:ln>
        </p:spPr>
      </p:pic>
      <p:grpSp>
        <p:nvGrpSpPr>
          <p:cNvPr id="2" name="Group 11"/>
          <p:cNvGrpSpPr>
            <a:grpSpLocks/>
          </p:cNvGrpSpPr>
          <p:nvPr/>
        </p:nvGrpSpPr>
        <p:grpSpPr bwMode="auto">
          <a:xfrm>
            <a:off x="1908175" y="1123950"/>
            <a:ext cx="1857375" cy="752475"/>
            <a:chOff x="1701" y="981"/>
            <a:chExt cx="1170" cy="474"/>
          </a:xfrm>
        </p:grpSpPr>
        <p:sp>
          <p:nvSpPr>
            <p:cNvPr id="20494" name="Line 12"/>
            <p:cNvSpPr>
              <a:spLocks noChangeShapeType="1"/>
            </p:cNvSpPr>
            <p:nvPr/>
          </p:nvSpPr>
          <p:spPr bwMode="auto">
            <a:xfrm flipV="1">
              <a:off x="1701" y="1065"/>
              <a:ext cx="384" cy="258"/>
            </a:xfrm>
            <a:prstGeom prst="line">
              <a:avLst/>
            </a:prstGeom>
            <a:noFill/>
            <a:ln w="19050">
              <a:solidFill>
                <a:srgbClr val="FFFF00"/>
              </a:solidFill>
              <a:round/>
              <a:headEnd/>
              <a:tailEnd/>
            </a:ln>
          </p:spPr>
          <p:txBody>
            <a:bodyPr/>
            <a:lstStyle/>
            <a:p>
              <a:endParaRPr lang="de-DE"/>
            </a:p>
          </p:txBody>
        </p:sp>
        <p:sp>
          <p:nvSpPr>
            <p:cNvPr id="20495" name="Line 13"/>
            <p:cNvSpPr>
              <a:spLocks noChangeShapeType="1"/>
            </p:cNvSpPr>
            <p:nvPr/>
          </p:nvSpPr>
          <p:spPr bwMode="auto">
            <a:xfrm flipH="1" flipV="1">
              <a:off x="2559" y="1179"/>
              <a:ext cx="312" cy="276"/>
            </a:xfrm>
            <a:prstGeom prst="line">
              <a:avLst/>
            </a:prstGeom>
            <a:noFill/>
            <a:ln w="19050">
              <a:solidFill>
                <a:srgbClr val="FFFF00"/>
              </a:solidFill>
              <a:round/>
              <a:headEnd/>
              <a:tailEnd/>
            </a:ln>
          </p:spPr>
          <p:txBody>
            <a:bodyPr/>
            <a:lstStyle/>
            <a:p>
              <a:endParaRPr lang="de-DE"/>
            </a:p>
          </p:txBody>
        </p:sp>
        <p:sp>
          <p:nvSpPr>
            <p:cNvPr id="20496" name="Text Box 14"/>
            <p:cNvSpPr txBox="1">
              <a:spLocks noChangeArrowheads="1"/>
            </p:cNvSpPr>
            <p:nvPr/>
          </p:nvSpPr>
          <p:spPr bwMode="auto">
            <a:xfrm>
              <a:off x="2055" y="981"/>
              <a:ext cx="644" cy="264"/>
            </a:xfrm>
            <a:prstGeom prst="rect">
              <a:avLst/>
            </a:prstGeom>
            <a:solidFill>
              <a:srgbClr val="FFFFFF"/>
            </a:solidFill>
            <a:ln w="9525">
              <a:solidFill>
                <a:srgbClr val="000000"/>
              </a:solidFill>
              <a:miter lim="800000"/>
              <a:headEnd/>
              <a:tailEnd/>
            </a:ln>
          </p:spPr>
          <p:txBody>
            <a:bodyPr/>
            <a:lstStyle/>
            <a:p>
              <a:pPr algn="l" eaLnBrk="1" hangingPunct="1">
                <a:lnSpc>
                  <a:spcPct val="100000"/>
                </a:lnSpc>
                <a:buClrTx/>
                <a:buFontTx/>
                <a:buNone/>
              </a:pPr>
              <a:r>
                <a:rPr lang="en-US" sz="1000" b="0">
                  <a:cs typeface="Arial" pitchFamily="34" charset="0"/>
                </a:rPr>
                <a:t>Elektroden</a:t>
              </a:r>
            </a:p>
            <a:p>
              <a:pPr algn="l">
                <a:lnSpc>
                  <a:spcPct val="100000"/>
                </a:lnSpc>
                <a:buClrTx/>
                <a:buFontTx/>
                <a:buNone/>
              </a:pPr>
              <a:r>
                <a:rPr lang="en-US" sz="1000" b="0">
                  <a:cs typeface="Arial" pitchFamily="34" charset="0"/>
                </a:rPr>
                <a:t>Leiterbahnen</a:t>
              </a:r>
            </a:p>
            <a:p>
              <a:pPr algn="l">
                <a:lnSpc>
                  <a:spcPct val="100000"/>
                </a:lnSpc>
                <a:buClrTx/>
                <a:buFontTx/>
                <a:buNone/>
              </a:pPr>
              <a:endParaRPr lang="en-US" b="0"/>
            </a:p>
          </p:txBody>
        </p:sp>
      </p:grpSp>
      <p:sp>
        <p:nvSpPr>
          <p:cNvPr id="20492" name="AutoShape 15"/>
          <p:cNvSpPr>
            <a:spLocks noChangeArrowheads="1"/>
          </p:cNvSpPr>
          <p:nvPr/>
        </p:nvSpPr>
        <p:spPr bwMode="auto">
          <a:xfrm>
            <a:off x="3490913" y="2060575"/>
            <a:ext cx="649287" cy="1079500"/>
          </a:xfrm>
          <a:prstGeom prst="wedgeEllipseCallout">
            <a:avLst>
              <a:gd name="adj1" fmla="val -47065"/>
              <a:gd name="adj2" fmla="val 146616"/>
            </a:avLst>
          </a:prstGeom>
          <a:noFill/>
          <a:ln w="19050">
            <a:solidFill>
              <a:srgbClr val="FF0000"/>
            </a:solidFill>
            <a:miter lim="800000"/>
            <a:headEnd/>
            <a:tailEnd/>
          </a:ln>
        </p:spPr>
        <p:txBody>
          <a:bodyPr anchor="ctr"/>
          <a:lstStyle/>
          <a:p>
            <a:pPr eaLnBrk="1" hangingPunct="1">
              <a:lnSpc>
                <a:spcPct val="100000"/>
              </a:lnSpc>
              <a:buClrTx/>
              <a:buFontTx/>
              <a:buNone/>
            </a:pPr>
            <a:endParaRPr lang="de-DE" b="0"/>
          </a:p>
        </p:txBody>
      </p:sp>
      <p:pic>
        <p:nvPicPr>
          <p:cNvPr id="20493" name="Picture 16"/>
          <p:cNvPicPr>
            <a:picLocks noChangeAspect="1" noChangeArrowheads="1"/>
          </p:cNvPicPr>
          <p:nvPr/>
        </p:nvPicPr>
        <p:blipFill>
          <a:blip r:embed="rId8" cstate="print"/>
          <a:srcRect t="3423" r="13982" b="8855"/>
          <a:stretch>
            <a:fillRect/>
          </a:stretch>
        </p:blipFill>
        <p:spPr bwMode="auto">
          <a:xfrm>
            <a:off x="1547813" y="3500438"/>
            <a:ext cx="976312" cy="1584325"/>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de-DE" sz="1800" smtClean="0"/>
              <a:t>Experimentalsystem für Bewegungs- und Kreislaufmonitoring</a:t>
            </a:r>
          </a:p>
        </p:txBody>
      </p:sp>
      <p:pic>
        <p:nvPicPr>
          <p:cNvPr id="21507" name="Picture 3" descr="IMG_1002"/>
          <p:cNvPicPr>
            <a:picLocks noChangeAspect="1" noChangeArrowheads="1"/>
          </p:cNvPicPr>
          <p:nvPr/>
        </p:nvPicPr>
        <p:blipFill>
          <a:blip r:embed="rId3" cstate="print"/>
          <a:srcRect l="7265" r="8543" b="18362"/>
          <a:stretch>
            <a:fillRect/>
          </a:stretch>
        </p:blipFill>
        <p:spPr bwMode="auto">
          <a:xfrm>
            <a:off x="4429124" y="857232"/>
            <a:ext cx="4121448" cy="5327650"/>
          </a:xfrm>
          <a:prstGeom prst="rect">
            <a:avLst/>
          </a:prstGeom>
          <a:noFill/>
          <a:ln w="9525">
            <a:noFill/>
            <a:miter lim="800000"/>
            <a:headEnd/>
            <a:tailEnd/>
          </a:ln>
        </p:spPr>
      </p:pic>
      <p:sp>
        <p:nvSpPr>
          <p:cNvPr id="21508" name="Text Box 4"/>
          <p:cNvSpPr txBox="1">
            <a:spLocks noChangeArrowheads="1"/>
          </p:cNvSpPr>
          <p:nvPr/>
        </p:nvSpPr>
        <p:spPr bwMode="auto">
          <a:xfrm>
            <a:off x="323850" y="836613"/>
            <a:ext cx="3313113" cy="3514725"/>
          </a:xfrm>
          <a:prstGeom prst="rect">
            <a:avLst/>
          </a:prstGeom>
          <a:noFill/>
          <a:ln w="12700">
            <a:noFill/>
            <a:miter lim="800000"/>
            <a:headEnd/>
            <a:tailEnd/>
          </a:ln>
        </p:spPr>
        <p:txBody>
          <a:bodyPr>
            <a:spAutoFit/>
          </a:bodyPr>
          <a:lstStyle/>
          <a:p>
            <a:pPr indent="182563" algn="l" defTabSz="180975" eaLnBrk="1" hangingPunct="1">
              <a:lnSpc>
                <a:spcPct val="100000"/>
              </a:lnSpc>
              <a:spcBef>
                <a:spcPct val="50000"/>
              </a:spcBef>
              <a:buClrTx/>
              <a:buFontTx/>
              <a:buChar char="•"/>
            </a:pPr>
            <a:r>
              <a:rPr lang="de-DE" sz="1600" b="0"/>
              <a:t>5 Beschleunigungssensoren</a:t>
            </a:r>
          </a:p>
          <a:p>
            <a:pPr indent="182563" algn="l" defTabSz="180975" eaLnBrk="1" hangingPunct="1">
              <a:lnSpc>
                <a:spcPct val="100000"/>
              </a:lnSpc>
              <a:spcBef>
                <a:spcPct val="50000"/>
              </a:spcBef>
              <a:buClrTx/>
              <a:buFontTx/>
              <a:buChar char="•"/>
            </a:pPr>
            <a:r>
              <a:rPr lang="de-DE" sz="1600" b="0"/>
              <a:t>Herzfrequenzmessung</a:t>
            </a:r>
          </a:p>
          <a:p>
            <a:pPr indent="182563" algn="l" defTabSz="180975" eaLnBrk="1" hangingPunct="1">
              <a:lnSpc>
                <a:spcPct val="100000"/>
              </a:lnSpc>
              <a:spcBef>
                <a:spcPct val="50000"/>
              </a:spcBef>
              <a:buClrTx/>
              <a:buFontTx/>
              <a:buChar char="•"/>
            </a:pPr>
            <a:r>
              <a:rPr lang="de-DE" sz="1600" b="0"/>
              <a:t>Pulsoxymeter</a:t>
            </a:r>
          </a:p>
          <a:p>
            <a:pPr indent="182563" algn="l" defTabSz="180975" eaLnBrk="1" hangingPunct="1">
              <a:lnSpc>
                <a:spcPct val="100000"/>
              </a:lnSpc>
              <a:spcBef>
                <a:spcPct val="50000"/>
              </a:spcBef>
              <a:buClrTx/>
              <a:buFontTx/>
              <a:buChar char="•"/>
            </a:pPr>
            <a:r>
              <a:rPr lang="de-DE" sz="1600" b="0"/>
              <a:t>Blutdruck kontinuierlich</a:t>
            </a:r>
          </a:p>
          <a:p>
            <a:pPr indent="182563" algn="l" defTabSz="180975" eaLnBrk="1" hangingPunct="1">
              <a:lnSpc>
                <a:spcPct val="100000"/>
              </a:lnSpc>
              <a:spcBef>
                <a:spcPct val="50000"/>
              </a:spcBef>
              <a:buClrTx/>
              <a:buFontTx/>
              <a:buChar char="•"/>
            </a:pPr>
            <a:r>
              <a:rPr lang="de-DE" sz="1600" b="0"/>
              <a:t>CO</a:t>
            </a:r>
            <a:r>
              <a:rPr lang="de-DE" sz="1600" b="0" baseline="-25000"/>
              <a:t>2 </a:t>
            </a:r>
            <a:r>
              <a:rPr lang="de-DE" sz="1600" b="0"/>
              <a:t>Konzentration in der 	Atemluft für die Kalibrierung des 	Energieumsattes aus den 	Aktivitätssignalen</a:t>
            </a:r>
            <a:endParaRPr lang="de-DE" sz="1600" b="0" baseline="-25000"/>
          </a:p>
          <a:p>
            <a:pPr indent="182563" algn="l" defTabSz="180975" eaLnBrk="1" hangingPunct="1">
              <a:lnSpc>
                <a:spcPct val="100000"/>
              </a:lnSpc>
              <a:spcBef>
                <a:spcPct val="50000"/>
              </a:spcBef>
              <a:buClrTx/>
              <a:buFontTx/>
              <a:buNone/>
            </a:pPr>
            <a:r>
              <a:rPr lang="de-DE" sz="1600" b="0"/>
              <a:t/>
            </a:r>
            <a:br>
              <a:rPr lang="de-DE" sz="1600" b="0"/>
            </a:br>
            <a:r>
              <a:rPr lang="de-DE" sz="1600" b="0"/>
              <a:t>	Aktivitätsklassifizierung</a:t>
            </a:r>
          </a:p>
          <a:p>
            <a:pPr indent="182563" algn="l" defTabSz="180975" eaLnBrk="1" hangingPunct="1">
              <a:lnSpc>
                <a:spcPct val="100000"/>
              </a:lnSpc>
              <a:spcBef>
                <a:spcPct val="50000"/>
              </a:spcBef>
              <a:buClrTx/>
              <a:buFontTx/>
              <a:buNone/>
            </a:pPr>
            <a:r>
              <a:rPr lang="de-DE" sz="1600" b="0"/>
              <a:t>	Energieumsatz</a:t>
            </a:r>
          </a:p>
        </p:txBody>
      </p:sp>
      <p:sp>
        <p:nvSpPr>
          <p:cNvPr id="21509" name="AutoShape 5"/>
          <p:cNvSpPr>
            <a:spLocks noChangeArrowheads="1"/>
          </p:cNvSpPr>
          <p:nvPr/>
        </p:nvSpPr>
        <p:spPr bwMode="auto">
          <a:xfrm>
            <a:off x="250825" y="4005263"/>
            <a:ext cx="431800" cy="360362"/>
          </a:xfrm>
          <a:prstGeom prst="rightArrow">
            <a:avLst>
              <a:gd name="adj1" fmla="val 50000"/>
              <a:gd name="adj2" fmla="val 29956"/>
            </a:avLst>
          </a:prstGeom>
          <a:noFill/>
          <a:ln w="12700">
            <a:solidFill>
              <a:schemeClr val="tx1"/>
            </a:solidFill>
            <a:miter lim="800000"/>
            <a:headEnd/>
            <a:tailEnd/>
          </a:ln>
        </p:spPr>
        <p:txBody>
          <a:bodyPr wrap="none" anchor="ctr"/>
          <a:lstStyle/>
          <a:p>
            <a:endParaRPr lang="de-DE"/>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de-DE" sz="1800" smtClean="0"/>
              <a:t>Unterziehjacke für Bewegungs-,Haltungs- und Kreislaufmonitoring</a:t>
            </a:r>
          </a:p>
        </p:txBody>
      </p:sp>
      <p:pic>
        <p:nvPicPr>
          <p:cNvPr id="22531" name="Picture 3" descr="Bild1"/>
          <p:cNvPicPr>
            <a:picLocks noChangeAspect="1" noChangeArrowheads="1"/>
          </p:cNvPicPr>
          <p:nvPr/>
        </p:nvPicPr>
        <p:blipFill>
          <a:blip r:embed="rId3" cstate="print"/>
          <a:srcRect/>
          <a:stretch>
            <a:fillRect/>
          </a:stretch>
        </p:blipFill>
        <p:spPr bwMode="auto">
          <a:xfrm>
            <a:off x="3143240" y="928670"/>
            <a:ext cx="5400675" cy="5148263"/>
          </a:xfrm>
          <a:prstGeom prst="rect">
            <a:avLst/>
          </a:prstGeom>
          <a:noFill/>
          <a:ln w="9525">
            <a:noFill/>
            <a:miter lim="800000"/>
            <a:headEnd/>
            <a:tailEnd/>
          </a:ln>
        </p:spPr>
      </p:pic>
      <p:pic>
        <p:nvPicPr>
          <p:cNvPr id="22532" name="Picture 4"/>
          <p:cNvPicPr>
            <a:picLocks noChangeAspect="1" noChangeArrowheads="1"/>
          </p:cNvPicPr>
          <p:nvPr/>
        </p:nvPicPr>
        <p:blipFill>
          <a:blip r:embed="rId4" cstate="print"/>
          <a:srcRect l="11642" r="78897" b="73827"/>
          <a:stretch>
            <a:fillRect/>
          </a:stretch>
        </p:blipFill>
        <p:spPr bwMode="auto">
          <a:xfrm>
            <a:off x="323528" y="1047394"/>
            <a:ext cx="2622550" cy="5040312"/>
          </a:xfrm>
          <a:prstGeom prst="rect">
            <a:avLst/>
          </a:prstGeom>
          <a:noFill/>
          <a:ln w="12700">
            <a:noFill/>
            <a:miter lim="800000"/>
            <a:headEnd/>
            <a:tailEnd/>
          </a:ln>
        </p:spPr>
      </p:pic>
      <p:sp>
        <p:nvSpPr>
          <p:cNvPr id="22533" name="Line 5"/>
          <p:cNvSpPr>
            <a:spLocks noChangeShapeType="1"/>
          </p:cNvSpPr>
          <p:nvPr/>
        </p:nvSpPr>
        <p:spPr bwMode="auto">
          <a:xfrm flipV="1">
            <a:off x="5795963" y="2924175"/>
            <a:ext cx="360362" cy="769938"/>
          </a:xfrm>
          <a:prstGeom prst="line">
            <a:avLst/>
          </a:prstGeom>
          <a:noFill/>
          <a:ln w="19050">
            <a:solidFill>
              <a:srgbClr val="FFFF00"/>
            </a:solidFill>
            <a:round/>
            <a:headEnd/>
            <a:tailEnd/>
          </a:ln>
        </p:spPr>
        <p:txBody>
          <a:bodyPr/>
          <a:lstStyle/>
          <a:p>
            <a:endParaRPr lang="de-DE"/>
          </a:p>
        </p:txBody>
      </p:sp>
      <p:sp>
        <p:nvSpPr>
          <p:cNvPr id="22534" name="Text Box 6"/>
          <p:cNvSpPr txBox="1">
            <a:spLocks noChangeArrowheads="1"/>
          </p:cNvSpPr>
          <p:nvPr/>
        </p:nvSpPr>
        <p:spPr bwMode="auto">
          <a:xfrm>
            <a:off x="6156325" y="2708275"/>
            <a:ext cx="1063625" cy="287338"/>
          </a:xfrm>
          <a:prstGeom prst="rect">
            <a:avLst/>
          </a:prstGeom>
          <a:solidFill>
            <a:srgbClr val="FFFFFF"/>
          </a:solidFill>
          <a:ln w="9525">
            <a:solidFill>
              <a:srgbClr val="000000"/>
            </a:solidFill>
            <a:miter lim="800000"/>
            <a:headEnd/>
            <a:tailEnd/>
          </a:ln>
        </p:spPr>
        <p:txBody>
          <a:bodyPr/>
          <a:lstStyle/>
          <a:p>
            <a:pPr algn="l" eaLnBrk="1" hangingPunct="1">
              <a:lnSpc>
                <a:spcPct val="100000"/>
              </a:lnSpc>
              <a:buClrTx/>
              <a:buFontTx/>
              <a:buNone/>
            </a:pPr>
            <a:r>
              <a:rPr lang="en-US" sz="1000" b="0">
                <a:cs typeface="Arial" pitchFamily="34" charset="0"/>
              </a:rPr>
              <a:t>Leiterbahnen</a:t>
            </a:r>
            <a:endParaRPr lang="en-US" b="0"/>
          </a:p>
        </p:txBody>
      </p:sp>
      <p:sp>
        <p:nvSpPr>
          <p:cNvPr id="22535" name="Text Box 7"/>
          <p:cNvSpPr txBox="1">
            <a:spLocks noChangeArrowheads="1"/>
          </p:cNvSpPr>
          <p:nvPr/>
        </p:nvSpPr>
        <p:spPr bwMode="auto">
          <a:xfrm>
            <a:off x="7019925" y="5084763"/>
            <a:ext cx="1552575" cy="468312"/>
          </a:xfrm>
          <a:prstGeom prst="rect">
            <a:avLst/>
          </a:prstGeom>
          <a:solidFill>
            <a:srgbClr val="FFFFFF"/>
          </a:solidFill>
          <a:ln w="9525">
            <a:solidFill>
              <a:srgbClr val="000000"/>
            </a:solidFill>
            <a:miter lim="800000"/>
            <a:headEnd/>
            <a:tailEnd/>
          </a:ln>
        </p:spPr>
        <p:txBody>
          <a:bodyPr/>
          <a:lstStyle/>
          <a:p>
            <a:pPr algn="l" eaLnBrk="1" hangingPunct="1">
              <a:lnSpc>
                <a:spcPct val="100000"/>
              </a:lnSpc>
              <a:buClrTx/>
              <a:buFontTx/>
              <a:buNone/>
            </a:pPr>
            <a:r>
              <a:rPr lang="en-US" sz="1000" b="0">
                <a:cs typeface="Arial" pitchFamily="34" charset="0"/>
              </a:rPr>
              <a:t>EKG-Elektroden</a:t>
            </a:r>
          </a:p>
          <a:p>
            <a:pPr algn="l" eaLnBrk="1" hangingPunct="1">
              <a:lnSpc>
                <a:spcPct val="100000"/>
              </a:lnSpc>
              <a:buClrTx/>
              <a:buFontTx/>
              <a:buNone/>
            </a:pPr>
            <a:r>
              <a:rPr lang="en-US" sz="1000" b="0"/>
              <a:t>Beschleunigungssensor</a:t>
            </a:r>
          </a:p>
        </p:txBody>
      </p:sp>
      <p:sp>
        <p:nvSpPr>
          <p:cNvPr id="22536" name="Line 8"/>
          <p:cNvSpPr>
            <a:spLocks noChangeShapeType="1"/>
          </p:cNvSpPr>
          <p:nvPr/>
        </p:nvSpPr>
        <p:spPr bwMode="auto">
          <a:xfrm flipV="1">
            <a:off x="6300788" y="5300663"/>
            <a:ext cx="792162" cy="266700"/>
          </a:xfrm>
          <a:prstGeom prst="line">
            <a:avLst/>
          </a:prstGeom>
          <a:noFill/>
          <a:ln w="19050">
            <a:solidFill>
              <a:srgbClr val="FFFF00"/>
            </a:solidFill>
            <a:round/>
            <a:headEnd/>
            <a:tailEnd/>
          </a:ln>
        </p:spPr>
        <p:txBody>
          <a:bodyPr/>
          <a:lstStyle/>
          <a:p>
            <a:endParaRPr lang="de-DE"/>
          </a:p>
        </p:txBody>
      </p:sp>
      <p:sp>
        <p:nvSpPr>
          <p:cNvPr id="22537" name="Text Box 9"/>
          <p:cNvSpPr txBox="1">
            <a:spLocks noChangeArrowheads="1"/>
          </p:cNvSpPr>
          <p:nvPr/>
        </p:nvSpPr>
        <p:spPr bwMode="auto">
          <a:xfrm>
            <a:off x="4859338" y="4868863"/>
            <a:ext cx="1081087" cy="287337"/>
          </a:xfrm>
          <a:prstGeom prst="rect">
            <a:avLst/>
          </a:prstGeom>
          <a:solidFill>
            <a:srgbClr val="FFFFFF"/>
          </a:solidFill>
          <a:ln w="9525">
            <a:solidFill>
              <a:srgbClr val="000000"/>
            </a:solidFill>
            <a:miter lim="800000"/>
            <a:headEnd/>
            <a:tailEnd/>
          </a:ln>
        </p:spPr>
        <p:txBody>
          <a:bodyPr/>
          <a:lstStyle/>
          <a:p>
            <a:pPr algn="l" eaLnBrk="1" hangingPunct="1">
              <a:lnSpc>
                <a:spcPct val="100000"/>
              </a:lnSpc>
              <a:buClrTx/>
              <a:buFontTx/>
              <a:buNone/>
            </a:pPr>
            <a:r>
              <a:rPr lang="en-US" sz="1000" b="0">
                <a:cs typeface="Arial" pitchFamily="34" charset="0"/>
              </a:rPr>
              <a:t>Elektronik-Funk</a:t>
            </a:r>
            <a:endParaRPr lang="en-US" b="0"/>
          </a:p>
        </p:txBody>
      </p:sp>
      <p:sp>
        <p:nvSpPr>
          <p:cNvPr id="22538" name="Line 10"/>
          <p:cNvSpPr>
            <a:spLocks noChangeShapeType="1"/>
          </p:cNvSpPr>
          <p:nvPr/>
        </p:nvSpPr>
        <p:spPr bwMode="auto">
          <a:xfrm flipV="1">
            <a:off x="4500563" y="5084763"/>
            <a:ext cx="358775" cy="266700"/>
          </a:xfrm>
          <a:prstGeom prst="line">
            <a:avLst/>
          </a:prstGeom>
          <a:noFill/>
          <a:ln w="19050">
            <a:solidFill>
              <a:srgbClr val="FFFF00"/>
            </a:solidFill>
            <a:round/>
            <a:headEnd/>
            <a:tailEnd/>
          </a:ln>
        </p:spPr>
        <p:txBody>
          <a:bodyPr/>
          <a:lstStyle/>
          <a:p>
            <a:endParaRPr lang="de-DE"/>
          </a:p>
        </p:txBody>
      </p:sp>
      <p:sp>
        <p:nvSpPr>
          <p:cNvPr id="22539" name="Text Box 11"/>
          <p:cNvSpPr txBox="1">
            <a:spLocks noChangeArrowheads="1"/>
          </p:cNvSpPr>
          <p:nvPr/>
        </p:nvSpPr>
        <p:spPr bwMode="auto">
          <a:xfrm>
            <a:off x="4200525" y="6400800"/>
            <a:ext cx="2724150" cy="457200"/>
          </a:xfrm>
          <a:prstGeom prst="rect">
            <a:avLst/>
          </a:prstGeom>
          <a:noFill/>
          <a:ln w="12700">
            <a:noFill/>
            <a:miter lim="800000"/>
            <a:headEnd/>
            <a:tailEnd/>
          </a:ln>
        </p:spPr>
        <p:txBody>
          <a:bodyPr>
            <a:spAutoFit/>
          </a:bodyPr>
          <a:lstStyle/>
          <a:p>
            <a:pPr eaLnBrk="1" hangingPunct="1">
              <a:lnSpc>
                <a:spcPct val="100000"/>
              </a:lnSpc>
              <a:spcBef>
                <a:spcPct val="50000"/>
              </a:spcBef>
              <a:buClrTx/>
              <a:buFontTx/>
              <a:buNone/>
            </a:pPr>
            <a:endParaRPr lang="de-DE" b="0"/>
          </a:p>
        </p:txBody>
      </p:sp>
      <p:sp>
        <p:nvSpPr>
          <p:cNvPr id="22540" name="Text Box 12"/>
          <p:cNvSpPr txBox="1">
            <a:spLocks noChangeArrowheads="1"/>
          </p:cNvSpPr>
          <p:nvPr/>
        </p:nvSpPr>
        <p:spPr bwMode="auto">
          <a:xfrm>
            <a:off x="3924300" y="6583363"/>
            <a:ext cx="4210050" cy="274637"/>
          </a:xfrm>
          <a:prstGeom prst="rect">
            <a:avLst/>
          </a:prstGeom>
          <a:noFill/>
          <a:ln w="12700">
            <a:noFill/>
            <a:miter lim="800000"/>
            <a:headEnd/>
            <a:tailEnd/>
          </a:ln>
        </p:spPr>
        <p:txBody>
          <a:bodyPr>
            <a:spAutoFit/>
          </a:bodyPr>
          <a:lstStyle/>
          <a:p>
            <a:pPr eaLnBrk="1" hangingPunct="1">
              <a:lnSpc>
                <a:spcPct val="100000"/>
              </a:lnSpc>
              <a:spcBef>
                <a:spcPct val="50000"/>
              </a:spcBef>
              <a:buClrTx/>
              <a:buFontTx/>
              <a:buNone/>
            </a:pPr>
            <a:r>
              <a:rPr lang="de-DE" sz="1200" b="0"/>
              <a:t>Design by Karin Wittmann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de-DE" smtClean="0"/>
              <a:t>Bekanntlich wird es wärmer …</a:t>
            </a:r>
          </a:p>
        </p:txBody>
      </p:sp>
      <p:sp>
        <p:nvSpPr>
          <p:cNvPr id="24579" name="Rectangle 3"/>
          <p:cNvSpPr>
            <a:spLocks noGrp="1" noChangeArrowheads="1"/>
          </p:cNvSpPr>
          <p:nvPr>
            <p:ph type="body" idx="1"/>
          </p:nvPr>
        </p:nvSpPr>
        <p:spPr>
          <a:xfrm>
            <a:off x="962025" y="5210175"/>
            <a:ext cx="8067675" cy="771525"/>
          </a:xfrm>
        </p:spPr>
        <p:txBody>
          <a:bodyPr/>
          <a:lstStyle/>
          <a:p>
            <a:pPr eaLnBrk="1" hangingPunct="1">
              <a:lnSpc>
                <a:spcPct val="90000"/>
              </a:lnSpc>
              <a:buFontTx/>
              <a:buNone/>
            </a:pPr>
            <a:r>
              <a:rPr lang="de-DE" smtClean="0"/>
              <a:t>… manche Berufsgruppen können ihre Kleidungsgewohnheiten leichter umstellen als andere….</a:t>
            </a:r>
          </a:p>
        </p:txBody>
      </p:sp>
      <p:pic>
        <p:nvPicPr>
          <p:cNvPr id="24580" name="Picture 7" descr="schwitzen beim Vortrag-GLZ013"/>
          <p:cNvPicPr>
            <a:picLocks noChangeAspect="1" noChangeArrowheads="1"/>
          </p:cNvPicPr>
          <p:nvPr/>
        </p:nvPicPr>
        <p:blipFill>
          <a:blip r:embed="rId3" cstate="print"/>
          <a:srcRect/>
          <a:stretch>
            <a:fillRect/>
          </a:stretch>
        </p:blipFill>
        <p:spPr bwMode="auto">
          <a:xfrm>
            <a:off x="2333625" y="1287463"/>
            <a:ext cx="5181600" cy="3735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de-DE" smtClean="0"/>
              <a:t>… wie bspw. Polizei oder Militär</a:t>
            </a:r>
          </a:p>
        </p:txBody>
      </p:sp>
      <p:sp>
        <p:nvSpPr>
          <p:cNvPr id="25603" name="Rectangle 3"/>
          <p:cNvSpPr>
            <a:spLocks noGrp="1" noChangeArrowheads="1"/>
          </p:cNvSpPr>
          <p:nvPr>
            <p:ph type="body" idx="1"/>
          </p:nvPr>
        </p:nvSpPr>
        <p:spPr>
          <a:xfrm>
            <a:off x="1219200" y="4762500"/>
            <a:ext cx="6867525" cy="1638300"/>
          </a:xfrm>
        </p:spPr>
        <p:txBody>
          <a:bodyPr/>
          <a:lstStyle/>
          <a:p>
            <a:pPr eaLnBrk="1" hangingPunct="1"/>
            <a:r>
              <a:rPr lang="de-DE" smtClean="0"/>
              <a:t>Ballistische Schutzwesten sind bedingt durch ihre mechanische Schutzfunktion auch thermisch isolierend und belasten den Körper bei hohen Außentemperaturen</a:t>
            </a:r>
          </a:p>
        </p:txBody>
      </p:sp>
      <p:pic>
        <p:nvPicPr>
          <p:cNvPr id="25604" name="Picture 5" descr="mehler-vario-produkte"/>
          <p:cNvPicPr>
            <a:picLocks noChangeAspect="1" noChangeArrowheads="1"/>
          </p:cNvPicPr>
          <p:nvPr/>
        </p:nvPicPr>
        <p:blipFill>
          <a:blip r:embed="rId3" cstate="print"/>
          <a:srcRect/>
          <a:stretch>
            <a:fillRect/>
          </a:stretch>
        </p:blipFill>
        <p:spPr bwMode="auto">
          <a:xfrm>
            <a:off x="1009650" y="1647825"/>
            <a:ext cx="771525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r>
              <a:rPr lang="de-DE" smtClean="0"/>
              <a:t>Klimatisierte Ballistische Schutzwesten</a:t>
            </a:r>
          </a:p>
        </p:txBody>
      </p:sp>
      <p:pic>
        <p:nvPicPr>
          <p:cNvPr id="26627" name="Inhaltsplatzhalter 3" descr="IMG_3689.JPG"/>
          <p:cNvPicPr>
            <a:picLocks noGrp="1" noChangeAspect="1"/>
          </p:cNvPicPr>
          <p:nvPr>
            <p:ph idx="1"/>
          </p:nvPr>
        </p:nvPicPr>
        <p:blipFill>
          <a:blip r:embed="rId3" cstate="print"/>
          <a:srcRect/>
          <a:stretch>
            <a:fillRect/>
          </a:stretch>
        </p:blipFill>
        <p:spPr>
          <a:xfrm>
            <a:off x="428625" y="857250"/>
            <a:ext cx="3690938" cy="4921250"/>
          </a:xfrm>
        </p:spPr>
      </p:pic>
      <p:pic>
        <p:nvPicPr>
          <p:cNvPr id="26628" name="Grafik 4" descr="IMG_3691.JPG"/>
          <p:cNvPicPr>
            <a:picLocks noChangeAspect="1"/>
          </p:cNvPicPr>
          <p:nvPr/>
        </p:nvPicPr>
        <p:blipFill>
          <a:blip r:embed="rId4" cstate="print"/>
          <a:srcRect/>
          <a:stretch>
            <a:fillRect/>
          </a:stretch>
        </p:blipFill>
        <p:spPr bwMode="auto">
          <a:xfrm>
            <a:off x="4572000" y="857250"/>
            <a:ext cx="3697288" cy="492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de-DE" smtClean="0"/>
              <a:t>Extreme Wechsel der körperlichen Belastung</a:t>
            </a:r>
          </a:p>
        </p:txBody>
      </p:sp>
      <p:sp>
        <p:nvSpPr>
          <p:cNvPr id="27651" name="Rectangle 3"/>
          <p:cNvSpPr>
            <a:spLocks noGrp="1" noChangeArrowheads="1"/>
          </p:cNvSpPr>
          <p:nvPr>
            <p:ph type="body" idx="1"/>
          </p:nvPr>
        </p:nvSpPr>
        <p:spPr/>
        <p:txBody>
          <a:bodyPr/>
          <a:lstStyle/>
          <a:p>
            <a:pPr eaLnBrk="1" hangingPunct="1"/>
            <a:endParaRPr lang="de-DE" smtClean="0"/>
          </a:p>
          <a:p>
            <a:pPr lvl="1" eaLnBrk="1" hangingPunct="1"/>
            <a:r>
              <a:rPr lang="de-DE" sz="1800" smtClean="0"/>
              <a:t>Z.B. Skifahren</a:t>
            </a:r>
          </a:p>
          <a:p>
            <a:pPr lvl="2" eaLnBrk="1" hangingPunct="1"/>
            <a:r>
              <a:rPr lang="de-DE" sz="1800" smtClean="0"/>
              <a:t>Extreme Änderung der körperlichen Anstrengung</a:t>
            </a:r>
          </a:p>
          <a:p>
            <a:pPr lvl="2" eaLnBrk="1" hangingPunct="1"/>
            <a:r>
              <a:rPr lang="de-DE" sz="1800" smtClean="0"/>
              <a:t>Wunsch Kleidung, die ihre Isolation der Aktivität anpasst</a:t>
            </a:r>
          </a:p>
          <a:p>
            <a:pPr eaLnBrk="1" hangingPunct="1">
              <a:buFontTx/>
              <a:buNone/>
            </a:pPr>
            <a:endParaRPr lang="de-DE" smtClean="0"/>
          </a:p>
          <a:p>
            <a:pPr eaLnBrk="1" hangingPunct="1">
              <a:buFontTx/>
              <a:buNone/>
            </a:pPr>
            <a:endParaRPr lang="de-DE" smtClean="0"/>
          </a:p>
        </p:txBody>
      </p:sp>
      <p:pic>
        <p:nvPicPr>
          <p:cNvPr id="27652" name="Picture 4" descr="skifahren1"/>
          <p:cNvPicPr>
            <a:picLocks noChangeAspect="1" noChangeArrowheads="1"/>
          </p:cNvPicPr>
          <p:nvPr/>
        </p:nvPicPr>
        <p:blipFill>
          <a:blip r:embed="rId3" cstate="print"/>
          <a:srcRect/>
          <a:stretch>
            <a:fillRect/>
          </a:stretch>
        </p:blipFill>
        <p:spPr bwMode="auto">
          <a:xfrm>
            <a:off x="1619250" y="3357563"/>
            <a:ext cx="2830513" cy="1982787"/>
          </a:xfrm>
          <a:prstGeom prst="rect">
            <a:avLst/>
          </a:prstGeom>
          <a:noFill/>
          <a:ln w="9525">
            <a:noFill/>
            <a:miter lim="800000"/>
            <a:headEnd/>
            <a:tailEnd/>
          </a:ln>
        </p:spPr>
      </p:pic>
      <p:pic>
        <p:nvPicPr>
          <p:cNvPr id="27653" name="Picture 5" descr="skilift"/>
          <p:cNvPicPr>
            <a:picLocks noChangeAspect="1" noChangeArrowheads="1"/>
          </p:cNvPicPr>
          <p:nvPr/>
        </p:nvPicPr>
        <p:blipFill>
          <a:blip r:embed="rId4" cstate="print"/>
          <a:srcRect l="10948" t="22847" r="21898" b="9792"/>
          <a:stretch>
            <a:fillRect/>
          </a:stretch>
        </p:blipFill>
        <p:spPr bwMode="auto">
          <a:xfrm>
            <a:off x="4860925" y="3357563"/>
            <a:ext cx="2879725" cy="1939925"/>
          </a:xfrm>
          <a:prstGeom prst="rect">
            <a:avLst/>
          </a:prstGeom>
          <a:noFill/>
          <a:ln w="9525">
            <a:noFill/>
            <a:miter lim="800000"/>
            <a:headEnd/>
            <a:tailEnd/>
          </a:ln>
        </p:spPr>
      </p:pic>
      <p:sp>
        <p:nvSpPr>
          <p:cNvPr id="27654" name="Text Box 6"/>
          <p:cNvSpPr txBox="1">
            <a:spLocks noChangeArrowheads="1"/>
          </p:cNvSpPr>
          <p:nvPr/>
        </p:nvSpPr>
        <p:spPr bwMode="auto">
          <a:xfrm>
            <a:off x="2058988" y="5446713"/>
            <a:ext cx="1803400" cy="325437"/>
          </a:xfrm>
          <a:prstGeom prst="rect">
            <a:avLst/>
          </a:prstGeom>
          <a:noFill/>
          <a:ln w="57150">
            <a:noFill/>
            <a:miter lim="800000"/>
            <a:headEnd/>
            <a:tailEnd/>
          </a:ln>
        </p:spPr>
        <p:txBody>
          <a:bodyPr wrap="none" lIns="92075" tIns="46038" rIns="92075" bIns="46038">
            <a:spAutoFit/>
          </a:bodyPr>
          <a:lstStyle/>
          <a:p>
            <a:pPr defTabSz="762000"/>
            <a:r>
              <a:rPr lang="de-DE" sz="1400"/>
              <a:t>Abfahrt: &gt; 500 Watt</a:t>
            </a:r>
          </a:p>
        </p:txBody>
      </p:sp>
      <p:sp>
        <p:nvSpPr>
          <p:cNvPr id="27655" name="Text Box 7"/>
          <p:cNvSpPr txBox="1">
            <a:spLocks noChangeArrowheads="1"/>
          </p:cNvSpPr>
          <p:nvPr/>
        </p:nvSpPr>
        <p:spPr bwMode="auto">
          <a:xfrm>
            <a:off x="4851400" y="5446713"/>
            <a:ext cx="2919413" cy="325437"/>
          </a:xfrm>
          <a:prstGeom prst="rect">
            <a:avLst/>
          </a:prstGeom>
          <a:noFill/>
          <a:ln w="57150">
            <a:noFill/>
            <a:miter lim="800000"/>
            <a:headEnd/>
            <a:tailEnd/>
          </a:ln>
        </p:spPr>
        <p:txBody>
          <a:bodyPr wrap="none" lIns="92075" tIns="46038" rIns="92075" bIns="46038">
            <a:spAutoFit/>
          </a:bodyPr>
          <a:lstStyle/>
          <a:p>
            <a:pPr defTabSz="762000"/>
            <a:r>
              <a:rPr lang="de-DE" sz="1400"/>
              <a:t>Benutzung des Skilifts: 100 Watt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de-DE" dirty="0" smtClean="0"/>
              <a:t>Stand der Technik</a:t>
            </a:r>
          </a:p>
        </p:txBody>
      </p:sp>
      <p:sp>
        <p:nvSpPr>
          <p:cNvPr id="28675" name="Rectangle 3"/>
          <p:cNvSpPr>
            <a:spLocks noGrp="1" noChangeArrowheads="1"/>
          </p:cNvSpPr>
          <p:nvPr>
            <p:ph type="body" idx="1"/>
          </p:nvPr>
        </p:nvSpPr>
        <p:spPr/>
        <p:txBody>
          <a:bodyPr/>
          <a:lstStyle/>
          <a:p>
            <a:pPr eaLnBrk="1" hangingPunct="1"/>
            <a:r>
              <a:rPr lang="de-DE" dirty="0" smtClean="0"/>
              <a:t>Wintersportjacken z.B. von </a:t>
            </a:r>
            <a:r>
              <a:rPr lang="de-DE" dirty="0" err="1" smtClean="0"/>
              <a:t>Schöffel</a:t>
            </a:r>
            <a:r>
              <a:rPr lang="de-DE" dirty="0" smtClean="0"/>
              <a:t> mit </a:t>
            </a:r>
            <a:r>
              <a:rPr lang="de-DE" dirty="0" err="1" smtClean="0"/>
              <a:t>Airvatage</a:t>
            </a:r>
            <a:r>
              <a:rPr lang="de-DE" dirty="0" smtClean="0"/>
              <a:t> System von Gore</a:t>
            </a:r>
          </a:p>
          <a:p>
            <a:pPr eaLnBrk="1" hangingPunct="1"/>
            <a:r>
              <a:rPr lang="de-DE" dirty="0" smtClean="0"/>
              <a:t>Änderung der Isolation durch integrierte aufblasbare Luftkammern</a:t>
            </a:r>
          </a:p>
          <a:p>
            <a:pPr eaLnBrk="1" hangingPunct="1"/>
            <a:endParaRPr lang="de-DE" dirty="0" smtClean="0"/>
          </a:p>
          <a:p>
            <a:pPr eaLnBrk="1" hangingPunct="1"/>
            <a:endParaRPr lang="de-DE" dirty="0" smtClean="0"/>
          </a:p>
          <a:p>
            <a:pPr eaLnBrk="1" hangingPunct="1"/>
            <a:endParaRPr lang="de-DE" dirty="0" smtClean="0"/>
          </a:p>
          <a:p>
            <a:pPr eaLnBrk="1" hangingPunct="1">
              <a:buFontTx/>
              <a:buNone/>
            </a:pPr>
            <a:endParaRPr lang="de-DE" dirty="0" smtClean="0"/>
          </a:p>
          <a:p>
            <a:pPr eaLnBrk="1" hangingPunct="1"/>
            <a:endParaRPr lang="de-DE" dirty="0" smtClean="0"/>
          </a:p>
          <a:p>
            <a:pPr eaLnBrk="1" hangingPunct="1"/>
            <a:endParaRPr lang="de-DE" dirty="0" smtClean="0"/>
          </a:p>
          <a:p>
            <a:pPr eaLnBrk="1" hangingPunct="1"/>
            <a:endParaRPr lang="de-DE" dirty="0" smtClean="0"/>
          </a:p>
          <a:p>
            <a:pPr eaLnBrk="1" hangingPunct="1"/>
            <a:r>
              <a:rPr lang="de-DE" dirty="0" smtClean="0"/>
              <a:t>unkomfortabel zu benutzen</a:t>
            </a:r>
          </a:p>
          <a:p>
            <a:pPr eaLnBrk="1" hangingPunct="1"/>
            <a:r>
              <a:rPr lang="de-DE" dirty="0" smtClean="0"/>
              <a:t>Benutzer reagiert zu spät</a:t>
            </a:r>
          </a:p>
          <a:p>
            <a:pPr eaLnBrk="1" hangingPunct="1">
              <a:buNone/>
            </a:pPr>
            <a:endParaRPr lang="de-DE" dirty="0" smtClean="0"/>
          </a:p>
        </p:txBody>
      </p:sp>
      <p:pic>
        <p:nvPicPr>
          <p:cNvPr id="28676" name="Picture 4" descr="presse_05a_large"/>
          <p:cNvPicPr>
            <a:picLocks noChangeAspect="1" noChangeArrowheads="1"/>
          </p:cNvPicPr>
          <p:nvPr/>
        </p:nvPicPr>
        <p:blipFill>
          <a:blip r:embed="rId3" cstate="print"/>
          <a:srcRect/>
          <a:stretch>
            <a:fillRect/>
          </a:stretch>
        </p:blipFill>
        <p:spPr bwMode="auto">
          <a:xfrm>
            <a:off x="1000100" y="2071678"/>
            <a:ext cx="2449512" cy="2449513"/>
          </a:xfrm>
          <a:prstGeom prst="rect">
            <a:avLst/>
          </a:prstGeom>
          <a:noFill/>
          <a:ln w="9525">
            <a:noFill/>
            <a:miter lim="800000"/>
            <a:headEnd/>
            <a:tailEnd/>
          </a:ln>
        </p:spPr>
      </p:pic>
      <p:pic>
        <p:nvPicPr>
          <p:cNvPr id="28677" name="Picture 5" descr="airvantage"/>
          <p:cNvPicPr>
            <a:picLocks noChangeAspect="1" noChangeArrowheads="1"/>
          </p:cNvPicPr>
          <p:nvPr/>
        </p:nvPicPr>
        <p:blipFill>
          <a:blip r:embed="rId4" cstate="print"/>
          <a:srcRect/>
          <a:stretch>
            <a:fillRect/>
          </a:stretch>
        </p:blipFill>
        <p:spPr bwMode="auto">
          <a:xfrm>
            <a:off x="3995738" y="2781300"/>
            <a:ext cx="2381250" cy="1790700"/>
          </a:xfrm>
          <a:prstGeom prst="rect">
            <a:avLst/>
          </a:prstGeom>
          <a:noFill/>
          <a:ln w="9525">
            <a:noFill/>
            <a:miter lim="800000"/>
            <a:headEnd/>
            <a:tailEnd/>
          </a:ln>
        </p:spPr>
      </p:pic>
      <p:pic>
        <p:nvPicPr>
          <p:cNvPr id="28678" name="Picture 6" descr="airvantage"/>
          <p:cNvPicPr>
            <a:picLocks noChangeAspect="1" noChangeArrowheads="1"/>
          </p:cNvPicPr>
          <p:nvPr/>
        </p:nvPicPr>
        <p:blipFill>
          <a:blip r:embed="rId5" cstate="print"/>
          <a:srcRect/>
          <a:stretch>
            <a:fillRect/>
          </a:stretch>
        </p:blipFill>
        <p:spPr bwMode="auto">
          <a:xfrm>
            <a:off x="5724525" y="3860800"/>
            <a:ext cx="3025775" cy="226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de-DE" smtClean="0"/>
              <a:t>Sensorsystem zur Klimasteuerung</a:t>
            </a:r>
          </a:p>
        </p:txBody>
      </p:sp>
      <p:sp>
        <p:nvSpPr>
          <p:cNvPr id="29699" name="Rectangle 3"/>
          <p:cNvSpPr>
            <a:spLocks noGrp="1" noChangeArrowheads="1"/>
          </p:cNvSpPr>
          <p:nvPr>
            <p:ph type="body" idx="1"/>
          </p:nvPr>
        </p:nvSpPr>
        <p:spPr>
          <a:xfrm>
            <a:off x="4616450" y="1295400"/>
            <a:ext cx="4222750" cy="5105400"/>
          </a:xfrm>
        </p:spPr>
        <p:txBody>
          <a:bodyPr/>
          <a:lstStyle/>
          <a:p>
            <a:pPr eaLnBrk="1" hangingPunct="1"/>
            <a:r>
              <a:rPr lang="de-DE" smtClean="0"/>
              <a:t>Mess-System:</a:t>
            </a:r>
          </a:p>
          <a:p>
            <a:pPr lvl="1" eaLnBrk="1" hangingPunct="1"/>
            <a:r>
              <a:rPr lang="de-DE" sz="1800" smtClean="0"/>
              <a:t>	Temperatur</a:t>
            </a:r>
          </a:p>
          <a:p>
            <a:pPr lvl="2" eaLnBrk="1" hangingPunct="1"/>
            <a:r>
              <a:rPr lang="de-DE" sz="1800" smtClean="0"/>
              <a:t>Arm, Achsel, Rücken</a:t>
            </a:r>
          </a:p>
          <a:p>
            <a:pPr lvl="1" eaLnBrk="1" hangingPunct="1"/>
            <a:r>
              <a:rPr lang="de-DE" sz="1800" smtClean="0"/>
              <a:t>Feuchtigkeit</a:t>
            </a:r>
          </a:p>
          <a:p>
            <a:pPr lvl="1" eaLnBrk="1" hangingPunct="1"/>
            <a:r>
              <a:rPr lang="de-DE" sz="1800" smtClean="0"/>
              <a:t>Atemfrequenz und Atemvolumen</a:t>
            </a:r>
          </a:p>
          <a:p>
            <a:pPr eaLnBrk="1" hangingPunct="1"/>
            <a:r>
              <a:rPr lang="de-DE" smtClean="0"/>
              <a:t>Schätzen des Energieumsatzes aus Atemfrequenz und Atemvolumen</a:t>
            </a:r>
          </a:p>
          <a:p>
            <a:pPr eaLnBrk="1" hangingPunct="1"/>
            <a:endParaRPr lang="de-DE" smtClean="0"/>
          </a:p>
          <a:p>
            <a:pPr eaLnBrk="1" hangingPunct="1"/>
            <a:endParaRPr lang="de-DE" smtClean="0"/>
          </a:p>
        </p:txBody>
      </p:sp>
      <p:pic>
        <p:nvPicPr>
          <p:cNvPr id="29700" name="Picture 4" descr="2005-05-07_IMG_0600"/>
          <p:cNvPicPr>
            <a:picLocks noChangeAspect="1" noChangeArrowheads="1"/>
          </p:cNvPicPr>
          <p:nvPr/>
        </p:nvPicPr>
        <p:blipFill>
          <a:blip r:embed="rId3" cstate="print">
            <a:lum bright="6000"/>
          </a:blip>
          <a:srcRect/>
          <a:stretch>
            <a:fillRect/>
          </a:stretch>
        </p:blipFill>
        <p:spPr bwMode="auto">
          <a:xfrm>
            <a:off x="1096963" y="1196975"/>
            <a:ext cx="3349625" cy="4679950"/>
          </a:xfrm>
          <a:prstGeom prst="rect">
            <a:avLst/>
          </a:prstGeom>
          <a:noFill/>
          <a:ln w="9525">
            <a:noFill/>
            <a:miter lim="800000"/>
            <a:headEnd/>
            <a:tailEnd/>
          </a:ln>
        </p:spPr>
      </p:pic>
      <p:sp>
        <p:nvSpPr>
          <p:cNvPr id="29701" name="Text Box 5"/>
          <p:cNvSpPr txBox="1">
            <a:spLocks noChangeArrowheads="1"/>
          </p:cNvSpPr>
          <p:nvPr/>
        </p:nvSpPr>
        <p:spPr bwMode="auto">
          <a:xfrm>
            <a:off x="2987675" y="5300663"/>
            <a:ext cx="854075" cy="325437"/>
          </a:xfrm>
          <a:prstGeom prst="rect">
            <a:avLst/>
          </a:prstGeom>
          <a:solidFill>
            <a:srgbClr val="FFFFFF"/>
          </a:solidFill>
          <a:ln w="57150">
            <a:noFill/>
            <a:miter lim="800000"/>
            <a:headEnd/>
            <a:tailEnd/>
          </a:ln>
        </p:spPr>
        <p:txBody>
          <a:bodyPr wrap="none" lIns="92075" tIns="46038" rIns="92075" bIns="46038">
            <a:spAutoFit/>
          </a:bodyPr>
          <a:lstStyle/>
          <a:p>
            <a:pPr defTabSz="762000"/>
            <a:r>
              <a:rPr lang="de-DE" sz="1400"/>
              <a:t>Atmung</a:t>
            </a:r>
          </a:p>
        </p:txBody>
      </p:sp>
      <p:sp>
        <p:nvSpPr>
          <p:cNvPr id="29702" name="Text Box 6"/>
          <p:cNvSpPr txBox="1">
            <a:spLocks noChangeArrowheads="1"/>
          </p:cNvSpPr>
          <p:nvPr/>
        </p:nvSpPr>
        <p:spPr bwMode="auto">
          <a:xfrm>
            <a:off x="1116013" y="2420938"/>
            <a:ext cx="1160462" cy="325437"/>
          </a:xfrm>
          <a:prstGeom prst="rect">
            <a:avLst/>
          </a:prstGeom>
          <a:solidFill>
            <a:srgbClr val="FFFFFF"/>
          </a:solidFill>
          <a:ln w="57150">
            <a:noFill/>
            <a:miter lim="800000"/>
            <a:headEnd/>
            <a:tailEnd/>
          </a:ln>
        </p:spPr>
        <p:txBody>
          <a:bodyPr wrap="none" lIns="92075" tIns="46038" rIns="92075" bIns="46038">
            <a:spAutoFit/>
          </a:bodyPr>
          <a:lstStyle/>
          <a:p>
            <a:pPr defTabSz="762000"/>
            <a:r>
              <a:rPr lang="de-DE" sz="1400"/>
              <a:t>Temperatur</a:t>
            </a:r>
          </a:p>
        </p:txBody>
      </p:sp>
      <p:sp>
        <p:nvSpPr>
          <p:cNvPr id="29703" name="Line 7"/>
          <p:cNvSpPr>
            <a:spLocks noChangeShapeType="1"/>
          </p:cNvSpPr>
          <p:nvPr/>
        </p:nvSpPr>
        <p:spPr bwMode="auto">
          <a:xfrm flipH="1">
            <a:off x="1258888" y="2781300"/>
            <a:ext cx="360362" cy="1584325"/>
          </a:xfrm>
          <a:prstGeom prst="line">
            <a:avLst/>
          </a:prstGeom>
          <a:noFill/>
          <a:ln w="57150">
            <a:solidFill>
              <a:srgbClr val="FFFFFF"/>
            </a:solidFill>
            <a:round/>
            <a:headEnd/>
            <a:tailEnd type="triangle" w="med" len="med"/>
          </a:ln>
        </p:spPr>
        <p:txBody>
          <a:bodyPr wrap="none" lIns="92075" tIns="46038" rIns="92075" bIns="46038" anchor="ctr"/>
          <a:lstStyle/>
          <a:p>
            <a:endParaRPr lang="de-DE"/>
          </a:p>
        </p:txBody>
      </p:sp>
      <p:sp>
        <p:nvSpPr>
          <p:cNvPr id="29704" name="Line 8"/>
          <p:cNvSpPr>
            <a:spLocks noChangeShapeType="1"/>
          </p:cNvSpPr>
          <p:nvPr/>
        </p:nvSpPr>
        <p:spPr bwMode="auto">
          <a:xfrm>
            <a:off x="1692275" y="2781300"/>
            <a:ext cx="71438" cy="1295400"/>
          </a:xfrm>
          <a:prstGeom prst="line">
            <a:avLst/>
          </a:prstGeom>
          <a:noFill/>
          <a:ln w="57150">
            <a:solidFill>
              <a:srgbClr val="FFFFFF"/>
            </a:solidFill>
            <a:round/>
            <a:headEnd/>
            <a:tailEnd type="triangle" w="med" len="med"/>
          </a:ln>
        </p:spPr>
        <p:txBody>
          <a:bodyPr wrap="none" lIns="92075" tIns="46038" rIns="92075" bIns="46038" anchor="ctr"/>
          <a:lstStyle/>
          <a:p>
            <a:endParaRPr lang="de-DE"/>
          </a:p>
        </p:txBody>
      </p:sp>
      <p:sp>
        <p:nvSpPr>
          <p:cNvPr id="29705" name="Line 9"/>
          <p:cNvSpPr>
            <a:spLocks noChangeShapeType="1"/>
          </p:cNvSpPr>
          <p:nvPr/>
        </p:nvSpPr>
        <p:spPr bwMode="auto">
          <a:xfrm>
            <a:off x="1692275" y="2781300"/>
            <a:ext cx="504825" cy="287338"/>
          </a:xfrm>
          <a:prstGeom prst="line">
            <a:avLst/>
          </a:prstGeom>
          <a:noFill/>
          <a:ln w="57150">
            <a:solidFill>
              <a:srgbClr val="FFFFFF"/>
            </a:solidFill>
            <a:round/>
            <a:headEnd/>
            <a:tailEnd type="triangle" w="med" len="med"/>
          </a:ln>
        </p:spPr>
        <p:txBody>
          <a:bodyPr wrap="none" lIns="92075" tIns="46038" rIns="92075" bIns="46038" anchor="ctr"/>
          <a:lstStyle/>
          <a:p>
            <a:endParaRPr lang="de-DE"/>
          </a:p>
        </p:txBody>
      </p:sp>
      <p:sp>
        <p:nvSpPr>
          <p:cNvPr id="29706" name="Line 10"/>
          <p:cNvSpPr>
            <a:spLocks noChangeShapeType="1"/>
          </p:cNvSpPr>
          <p:nvPr/>
        </p:nvSpPr>
        <p:spPr bwMode="auto">
          <a:xfrm flipH="1" flipV="1">
            <a:off x="2627313" y="4868863"/>
            <a:ext cx="360362" cy="360362"/>
          </a:xfrm>
          <a:prstGeom prst="line">
            <a:avLst/>
          </a:prstGeom>
          <a:noFill/>
          <a:ln w="57150">
            <a:solidFill>
              <a:srgbClr val="FFFFFF"/>
            </a:solidFill>
            <a:round/>
            <a:headEnd/>
            <a:tailEnd type="triangle" w="med" len="med"/>
          </a:ln>
        </p:spPr>
        <p:txBody>
          <a:bodyPr wrap="none" lIns="92075" tIns="46038" rIns="92075" bIns="46038" anchor="ctr"/>
          <a:lstStyle/>
          <a:p>
            <a:endParaRPr lang="de-DE"/>
          </a:p>
        </p:txBody>
      </p:sp>
      <p:sp>
        <p:nvSpPr>
          <p:cNvPr id="29707" name="Text Box 11"/>
          <p:cNvSpPr txBox="1">
            <a:spLocks noChangeArrowheads="1"/>
          </p:cNvSpPr>
          <p:nvPr/>
        </p:nvSpPr>
        <p:spPr bwMode="auto">
          <a:xfrm>
            <a:off x="2916238" y="3284538"/>
            <a:ext cx="1225550" cy="325437"/>
          </a:xfrm>
          <a:prstGeom prst="rect">
            <a:avLst/>
          </a:prstGeom>
          <a:solidFill>
            <a:srgbClr val="FFFFFF"/>
          </a:solidFill>
          <a:ln w="57150">
            <a:noFill/>
            <a:miter lim="800000"/>
            <a:headEnd/>
            <a:tailEnd/>
          </a:ln>
        </p:spPr>
        <p:txBody>
          <a:bodyPr wrap="none" lIns="92075" tIns="46038" rIns="92075" bIns="46038">
            <a:spAutoFit/>
          </a:bodyPr>
          <a:lstStyle/>
          <a:p>
            <a:pPr defTabSz="762000"/>
            <a:r>
              <a:rPr lang="de-DE" sz="1400"/>
              <a:t>Feuchtigkeit</a:t>
            </a:r>
          </a:p>
        </p:txBody>
      </p:sp>
      <p:sp>
        <p:nvSpPr>
          <p:cNvPr id="29708" name="Line 12"/>
          <p:cNvSpPr>
            <a:spLocks noChangeShapeType="1"/>
          </p:cNvSpPr>
          <p:nvPr/>
        </p:nvSpPr>
        <p:spPr bwMode="auto">
          <a:xfrm flipH="1">
            <a:off x="1908175" y="3500438"/>
            <a:ext cx="1008063" cy="576262"/>
          </a:xfrm>
          <a:prstGeom prst="line">
            <a:avLst/>
          </a:prstGeom>
          <a:noFill/>
          <a:ln w="57150">
            <a:solidFill>
              <a:srgbClr val="FFFFFF"/>
            </a:solidFill>
            <a:round/>
            <a:headEnd/>
            <a:tailEnd type="triangle" w="med" len="med"/>
          </a:ln>
        </p:spPr>
        <p:txBody>
          <a:bodyPr wrap="none" lIns="92075" tIns="46038" rIns="92075" bIns="46038" anchor="ctr"/>
          <a:lstStyle/>
          <a:p>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de-DE" smtClean="0"/>
              <a:t>Universidad de Cádiz, España</a:t>
            </a:r>
            <a:endParaRPr lang="de-DE" sz="1000" smtClean="0"/>
          </a:p>
        </p:txBody>
      </p:sp>
      <p:sp>
        <p:nvSpPr>
          <p:cNvPr id="8195" name="Rectangle 3"/>
          <p:cNvSpPr>
            <a:spLocks noGrp="1" noChangeArrowheads="1"/>
          </p:cNvSpPr>
          <p:nvPr>
            <p:ph type="body" idx="1"/>
          </p:nvPr>
        </p:nvSpPr>
        <p:spPr>
          <a:xfrm>
            <a:off x="469900" y="787400"/>
            <a:ext cx="8229600" cy="2743200"/>
          </a:xfrm>
        </p:spPr>
        <p:txBody>
          <a:bodyPr/>
          <a:lstStyle/>
          <a:p>
            <a:pPr marL="331788" indent="-331788" defTabSz="884238">
              <a:lnSpc>
                <a:spcPct val="100000"/>
              </a:lnSpc>
              <a:buClr>
                <a:srgbClr val="FFCC00"/>
              </a:buClr>
              <a:buSzPct val="55000"/>
            </a:pPr>
            <a:r>
              <a:rPr lang="de-DE" sz="1500" smtClean="0"/>
              <a:t>Erasmus Socrates-Programm,</a:t>
            </a:r>
            <a:r>
              <a:rPr lang="de-DE" sz="2200" smtClean="0"/>
              <a:t> </a:t>
            </a:r>
            <a:r>
              <a:rPr lang="de-DE" sz="1400" smtClean="0">
                <a:hlinkClick r:id="rId3"/>
              </a:rPr>
              <a:t>http://www.uni-karlsruhe.de/~akad/deutsch/studimaus/sokrates.html</a:t>
            </a:r>
            <a:endParaRPr lang="de-DE" sz="1400" smtClean="0"/>
          </a:p>
          <a:p>
            <a:pPr marL="331788" indent="-331788" defTabSz="884238">
              <a:lnSpc>
                <a:spcPct val="100000"/>
              </a:lnSpc>
              <a:buClr>
                <a:srgbClr val="FFCC00"/>
              </a:buClr>
              <a:buSzPct val="55000"/>
            </a:pPr>
            <a:r>
              <a:rPr lang="de-DE" sz="1400" smtClean="0"/>
              <a:t>Lehre:</a:t>
            </a:r>
          </a:p>
          <a:p>
            <a:pPr marL="719138" lvl="1" indent="-273050" defTabSz="884238">
              <a:lnSpc>
                <a:spcPct val="100000"/>
              </a:lnSpc>
              <a:buClr>
                <a:srgbClr val="FFCC00"/>
              </a:buClr>
              <a:buSzPct val="55000"/>
            </a:pPr>
            <a:r>
              <a:rPr lang="de-DE" sz="1100" smtClean="0"/>
              <a:t>Elektrotechnik, Automatisierungstechnik</a:t>
            </a:r>
          </a:p>
          <a:p>
            <a:pPr marL="719138" lvl="1" indent="-273050" defTabSz="884238">
              <a:lnSpc>
                <a:spcPct val="100000"/>
              </a:lnSpc>
              <a:buClr>
                <a:srgbClr val="FFCC00"/>
              </a:buClr>
              <a:buSzPct val="55000"/>
            </a:pPr>
            <a:r>
              <a:rPr lang="de-DE" sz="1100" smtClean="0"/>
              <a:t>Informatik</a:t>
            </a:r>
          </a:p>
          <a:p>
            <a:pPr marL="331788" indent="-331788" defTabSz="884238">
              <a:lnSpc>
                <a:spcPct val="100000"/>
              </a:lnSpc>
              <a:buClr>
                <a:srgbClr val="FFCC00"/>
              </a:buClr>
              <a:buSzPct val="55000"/>
            </a:pPr>
            <a:r>
              <a:rPr lang="de-DE" sz="1400" smtClean="0"/>
              <a:t>Auslandssemester:</a:t>
            </a:r>
          </a:p>
          <a:p>
            <a:pPr marL="719138" lvl="1" indent="-273050" defTabSz="884238">
              <a:lnSpc>
                <a:spcPct val="100000"/>
              </a:lnSpc>
              <a:buClr>
                <a:srgbClr val="FFCC00"/>
              </a:buClr>
              <a:buSzPct val="55000"/>
            </a:pPr>
            <a:r>
              <a:rPr lang="de-DE" sz="1100" smtClean="0"/>
              <a:t>Studierende im Hauptstudium an den Fakultäten für Elektrotechnik und Informationstechnik, Wirtschaftswissenschaften und Informatik</a:t>
            </a:r>
          </a:p>
          <a:p>
            <a:pPr marL="719138" lvl="1" indent="-273050" defTabSz="884238">
              <a:lnSpc>
                <a:spcPct val="100000"/>
              </a:lnSpc>
              <a:buClr>
                <a:srgbClr val="FFCC00"/>
              </a:buClr>
              <a:buSzPct val="55000"/>
            </a:pPr>
            <a:r>
              <a:rPr lang="de-DE" sz="1100" smtClean="0"/>
              <a:t>Studienleistungen werden anerkannt</a:t>
            </a:r>
          </a:p>
          <a:p>
            <a:pPr marL="719138" lvl="1" indent="-273050" defTabSz="884238">
              <a:lnSpc>
                <a:spcPct val="100000"/>
              </a:lnSpc>
              <a:buClr>
                <a:srgbClr val="FFCC00"/>
              </a:buClr>
              <a:buSzPct val="55000"/>
            </a:pPr>
            <a:r>
              <a:rPr lang="de-DE" sz="1100" smtClean="0"/>
              <a:t>Finanzielle Förderung durch die EU</a:t>
            </a:r>
          </a:p>
          <a:p>
            <a:pPr marL="331788" indent="-331788" defTabSz="884238">
              <a:lnSpc>
                <a:spcPct val="100000"/>
              </a:lnSpc>
              <a:buClr>
                <a:srgbClr val="FFCC00"/>
              </a:buClr>
              <a:buSzPct val="55000"/>
            </a:pPr>
            <a:r>
              <a:rPr lang="de-DE" sz="1400" smtClean="0"/>
              <a:t>Dauer: z.B. ein Semester</a:t>
            </a:r>
          </a:p>
          <a:p>
            <a:pPr marL="331788" indent="-331788" defTabSz="884238">
              <a:lnSpc>
                <a:spcPct val="100000"/>
              </a:lnSpc>
              <a:buClr>
                <a:srgbClr val="FFCC00"/>
              </a:buClr>
              <a:buSzPct val="55000"/>
            </a:pPr>
            <a:r>
              <a:rPr lang="de-DE" sz="1400" smtClean="0"/>
              <a:t>Kontakt: W. Stork (ITIV, R216)</a:t>
            </a:r>
          </a:p>
        </p:txBody>
      </p:sp>
      <p:pic>
        <p:nvPicPr>
          <p:cNvPr id="8196" name="Picture 5" descr="uni_cadiz"/>
          <p:cNvPicPr>
            <a:picLocks noChangeAspect="1" noChangeArrowheads="1"/>
          </p:cNvPicPr>
          <p:nvPr/>
        </p:nvPicPr>
        <p:blipFill>
          <a:blip r:embed="rId4" cstate="print"/>
          <a:srcRect/>
          <a:stretch>
            <a:fillRect/>
          </a:stretch>
        </p:blipFill>
        <p:spPr bwMode="auto">
          <a:xfrm>
            <a:off x="5638800" y="990600"/>
            <a:ext cx="609600" cy="452438"/>
          </a:xfrm>
          <a:prstGeom prst="rect">
            <a:avLst/>
          </a:prstGeom>
          <a:noFill/>
          <a:ln w="9525">
            <a:noFill/>
            <a:miter lim="800000"/>
            <a:headEnd/>
            <a:tailEnd/>
          </a:ln>
        </p:spPr>
      </p:pic>
      <p:grpSp>
        <p:nvGrpSpPr>
          <p:cNvPr id="2" name="Group 11"/>
          <p:cNvGrpSpPr>
            <a:grpSpLocks/>
          </p:cNvGrpSpPr>
          <p:nvPr/>
        </p:nvGrpSpPr>
        <p:grpSpPr bwMode="auto">
          <a:xfrm>
            <a:off x="457200" y="3962400"/>
            <a:ext cx="8153400" cy="1876425"/>
            <a:chOff x="0" y="2276"/>
            <a:chExt cx="5712" cy="1498"/>
          </a:xfrm>
        </p:grpSpPr>
        <p:pic>
          <p:nvPicPr>
            <p:cNvPr id="8198" name="Picture 4" descr="cadiz2"/>
            <p:cNvPicPr>
              <a:picLocks noChangeAspect="1" noChangeArrowheads="1"/>
            </p:cNvPicPr>
            <p:nvPr/>
          </p:nvPicPr>
          <p:blipFill>
            <a:blip r:embed="rId5" cstate="print"/>
            <a:srcRect/>
            <a:stretch>
              <a:fillRect/>
            </a:stretch>
          </p:blipFill>
          <p:spPr bwMode="auto">
            <a:xfrm>
              <a:off x="0" y="2282"/>
              <a:ext cx="1872" cy="1478"/>
            </a:xfrm>
            <a:prstGeom prst="rect">
              <a:avLst/>
            </a:prstGeom>
            <a:noFill/>
            <a:ln w="9525">
              <a:noFill/>
              <a:miter lim="800000"/>
              <a:headEnd/>
              <a:tailEnd/>
            </a:ln>
          </p:spPr>
        </p:pic>
        <p:pic>
          <p:nvPicPr>
            <p:cNvPr id="8199" name="Picture 6" descr="cadiz4"/>
            <p:cNvPicPr>
              <a:picLocks noChangeAspect="1" noChangeArrowheads="1"/>
            </p:cNvPicPr>
            <p:nvPr/>
          </p:nvPicPr>
          <p:blipFill>
            <a:blip r:embed="rId6" cstate="print"/>
            <a:srcRect/>
            <a:stretch>
              <a:fillRect/>
            </a:stretch>
          </p:blipFill>
          <p:spPr bwMode="auto">
            <a:xfrm>
              <a:off x="1920" y="2286"/>
              <a:ext cx="1728" cy="1488"/>
            </a:xfrm>
            <a:prstGeom prst="rect">
              <a:avLst/>
            </a:prstGeom>
            <a:noFill/>
            <a:ln w="9525">
              <a:noFill/>
              <a:miter lim="800000"/>
              <a:headEnd/>
              <a:tailEnd/>
            </a:ln>
          </p:spPr>
        </p:pic>
        <p:sp>
          <p:nvSpPr>
            <p:cNvPr id="8200" name="Text Box 7"/>
            <p:cNvSpPr txBox="1">
              <a:spLocks noChangeArrowheads="1"/>
            </p:cNvSpPr>
            <p:nvPr/>
          </p:nvSpPr>
          <p:spPr bwMode="auto">
            <a:xfrm>
              <a:off x="96" y="2497"/>
              <a:ext cx="1873" cy="292"/>
            </a:xfrm>
            <a:prstGeom prst="rect">
              <a:avLst/>
            </a:prstGeom>
            <a:noFill/>
            <a:ln w="28575">
              <a:noFill/>
              <a:miter lim="800000"/>
              <a:headEnd/>
              <a:tailEnd/>
            </a:ln>
          </p:spPr>
          <p:txBody>
            <a:bodyPr>
              <a:spAutoFit/>
            </a:bodyPr>
            <a:lstStyle/>
            <a:p>
              <a:pPr>
                <a:lnSpc>
                  <a:spcPct val="100000"/>
                </a:lnSpc>
                <a:buClrTx/>
                <a:buFontTx/>
                <a:buNone/>
              </a:pPr>
              <a:r>
                <a:rPr lang="de-DE" sz="1800" b="0">
                  <a:solidFill>
                    <a:srgbClr val="FFFFFF"/>
                  </a:solidFill>
                  <a:latin typeface="Helvetica" pitchFamily="34" charset="0"/>
                </a:rPr>
                <a:t>Plaza San Antonio</a:t>
              </a:r>
            </a:p>
          </p:txBody>
        </p:sp>
        <p:pic>
          <p:nvPicPr>
            <p:cNvPr id="8201" name="Picture 8" descr="bolonia2"/>
            <p:cNvPicPr>
              <a:picLocks noChangeAspect="1" noChangeArrowheads="1"/>
            </p:cNvPicPr>
            <p:nvPr/>
          </p:nvPicPr>
          <p:blipFill>
            <a:blip r:embed="rId7" cstate="print"/>
            <a:srcRect/>
            <a:stretch>
              <a:fillRect/>
            </a:stretch>
          </p:blipFill>
          <p:spPr bwMode="auto">
            <a:xfrm>
              <a:off x="3696" y="2276"/>
              <a:ext cx="1920" cy="1484"/>
            </a:xfrm>
            <a:prstGeom prst="rect">
              <a:avLst/>
            </a:prstGeom>
            <a:noFill/>
            <a:ln w="9525">
              <a:noFill/>
              <a:miter lim="800000"/>
              <a:headEnd/>
              <a:tailEnd/>
            </a:ln>
          </p:spPr>
        </p:pic>
        <p:sp>
          <p:nvSpPr>
            <p:cNvPr id="8202" name="Rectangle 9"/>
            <p:cNvSpPr>
              <a:spLocks noChangeArrowheads="1"/>
            </p:cNvSpPr>
            <p:nvPr/>
          </p:nvSpPr>
          <p:spPr bwMode="auto">
            <a:xfrm>
              <a:off x="3792" y="2497"/>
              <a:ext cx="1920" cy="292"/>
            </a:xfrm>
            <a:prstGeom prst="rect">
              <a:avLst/>
            </a:prstGeom>
            <a:noFill/>
            <a:ln w="28575">
              <a:noFill/>
              <a:miter lim="800000"/>
              <a:headEnd/>
              <a:tailEnd/>
            </a:ln>
          </p:spPr>
          <p:txBody>
            <a:bodyPr>
              <a:spAutoFit/>
            </a:bodyPr>
            <a:lstStyle/>
            <a:p>
              <a:pPr>
                <a:lnSpc>
                  <a:spcPct val="100000"/>
                </a:lnSpc>
                <a:buClrTx/>
                <a:buFontTx/>
                <a:buNone/>
              </a:pPr>
              <a:r>
                <a:rPr lang="de-DE" sz="1800" b="0">
                  <a:solidFill>
                    <a:srgbClr val="FFFFFF"/>
                  </a:solidFill>
                  <a:latin typeface="Helvetica" pitchFamily="34" charset="0"/>
                </a:rPr>
                <a:t>Sierra de Grazalema</a:t>
              </a:r>
            </a:p>
          </p:txBody>
        </p:sp>
        <p:sp>
          <p:nvSpPr>
            <p:cNvPr id="8203" name="Rectangle 10"/>
            <p:cNvSpPr>
              <a:spLocks noChangeArrowheads="1"/>
            </p:cNvSpPr>
            <p:nvPr/>
          </p:nvSpPr>
          <p:spPr bwMode="auto">
            <a:xfrm>
              <a:off x="1969" y="2497"/>
              <a:ext cx="1774" cy="292"/>
            </a:xfrm>
            <a:prstGeom prst="rect">
              <a:avLst/>
            </a:prstGeom>
            <a:noFill/>
            <a:ln w="28575">
              <a:noFill/>
              <a:miter lim="800000"/>
              <a:headEnd/>
              <a:tailEnd/>
            </a:ln>
          </p:spPr>
          <p:txBody>
            <a:bodyPr>
              <a:spAutoFit/>
            </a:bodyPr>
            <a:lstStyle/>
            <a:p>
              <a:pPr>
                <a:lnSpc>
                  <a:spcPct val="100000"/>
                </a:lnSpc>
                <a:buClrTx/>
                <a:buFontTx/>
                <a:buNone/>
              </a:pPr>
              <a:r>
                <a:rPr lang="de-DE" sz="1800" b="0">
                  <a:solidFill>
                    <a:srgbClr val="FFFFFF"/>
                  </a:solidFill>
                  <a:latin typeface="Helvetica" pitchFamily="34" charset="0"/>
                </a:rPr>
                <a:t>Jerez de la Frontera</a:t>
              </a: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de-DE" smtClean="0"/>
              <a:t>Prototyp</a:t>
            </a:r>
          </a:p>
        </p:txBody>
      </p:sp>
      <p:sp>
        <p:nvSpPr>
          <p:cNvPr id="30723" name="Rectangle 3"/>
          <p:cNvSpPr>
            <a:spLocks noGrp="1" noChangeArrowheads="1"/>
          </p:cNvSpPr>
          <p:nvPr>
            <p:ph idx="1"/>
          </p:nvPr>
        </p:nvSpPr>
        <p:spPr/>
        <p:txBody>
          <a:bodyPr/>
          <a:lstStyle/>
          <a:p>
            <a:pPr eaLnBrk="1" hangingPunct="1"/>
            <a:r>
              <a:rPr lang="de-DE" smtClean="0"/>
              <a:t>Erster Prototyp:</a:t>
            </a:r>
          </a:p>
          <a:p>
            <a:pPr lvl="1" eaLnBrk="1" hangingPunct="1"/>
            <a:r>
              <a:rPr lang="de-DE" sz="1800" smtClean="0"/>
              <a:t>Schöffel Jacke mit Airvantage System</a:t>
            </a:r>
          </a:p>
          <a:p>
            <a:pPr lvl="1" eaLnBrk="1" hangingPunct="1"/>
            <a:r>
              <a:rPr lang="de-DE" sz="1800" smtClean="0"/>
              <a:t>Luftpumpe im Kragen</a:t>
            </a:r>
          </a:p>
          <a:p>
            <a:pPr lvl="1" eaLnBrk="1" hangingPunct="1"/>
            <a:r>
              <a:rPr lang="de-DE" sz="1800" smtClean="0"/>
              <a:t>Elektronik und Akku in Innentasche</a:t>
            </a:r>
          </a:p>
        </p:txBody>
      </p:sp>
      <p:pic>
        <p:nvPicPr>
          <p:cNvPr id="30724" name="Picture 4" descr="Kragen_pumpe2"/>
          <p:cNvPicPr preferRelativeResize="0">
            <a:picLocks noChangeAspect="1" noChangeArrowheads="1"/>
          </p:cNvPicPr>
          <p:nvPr/>
        </p:nvPicPr>
        <p:blipFill>
          <a:blip r:embed="rId3" cstate="print"/>
          <a:srcRect/>
          <a:stretch>
            <a:fillRect/>
          </a:stretch>
        </p:blipFill>
        <p:spPr bwMode="auto">
          <a:xfrm>
            <a:off x="955675" y="3003550"/>
            <a:ext cx="4187825" cy="3141663"/>
          </a:xfrm>
          <a:prstGeom prst="rect">
            <a:avLst/>
          </a:prstGeom>
          <a:noFill/>
          <a:ln w="9525">
            <a:noFill/>
            <a:miter lim="800000"/>
            <a:headEnd/>
            <a:tailEnd/>
          </a:ln>
        </p:spPr>
      </p:pic>
      <p:sp>
        <p:nvSpPr>
          <p:cNvPr id="30725" name="Rectangle 5"/>
          <p:cNvSpPr>
            <a:spLocks noChangeArrowheads="1"/>
          </p:cNvSpPr>
          <p:nvPr/>
        </p:nvSpPr>
        <p:spPr bwMode="auto">
          <a:xfrm>
            <a:off x="5586413" y="984250"/>
            <a:ext cx="3200400" cy="2016125"/>
          </a:xfrm>
          <a:prstGeom prst="rect">
            <a:avLst/>
          </a:prstGeom>
          <a:noFill/>
          <a:ln w="9525">
            <a:noFill/>
            <a:miter lim="800000"/>
            <a:headEnd/>
            <a:tailEnd/>
          </a:ln>
        </p:spPr>
        <p:txBody>
          <a:bodyPr lIns="92075" tIns="46038" rIns="92075" bIns="46038"/>
          <a:lstStyle/>
          <a:p>
            <a:pPr marL="742950" lvl="1" indent="-285750" algn="l">
              <a:spcBef>
                <a:spcPct val="20000"/>
              </a:spcBef>
              <a:buFontTx/>
              <a:buChar char="–"/>
            </a:pPr>
            <a:r>
              <a:rPr lang="de-DE" sz="1800"/>
              <a:t>Bedienung über Smartphone</a:t>
            </a:r>
          </a:p>
          <a:p>
            <a:pPr marL="742950" lvl="1" indent="-285750" algn="l">
              <a:spcBef>
                <a:spcPct val="20000"/>
              </a:spcBef>
              <a:buFontTx/>
              <a:buChar char="–"/>
            </a:pPr>
            <a:r>
              <a:rPr lang="de-DE" sz="1800"/>
              <a:t>Batterielaufzeit &gt; 10h</a:t>
            </a:r>
          </a:p>
          <a:p>
            <a:pPr marL="742950" lvl="1" indent="-285750" algn="l">
              <a:spcBef>
                <a:spcPct val="20000"/>
              </a:spcBef>
              <a:buFontTx/>
              <a:buChar char="–"/>
            </a:pPr>
            <a:r>
              <a:rPr lang="de-DE" sz="1800"/>
              <a:t>Gewicht ~ 200g</a:t>
            </a:r>
          </a:p>
        </p:txBody>
      </p:sp>
      <p:pic>
        <p:nvPicPr>
          <p:cNvPr id="30726" name="Picture 6" descr="smartphone"/>
          <p:cNvPicPr>
            <a:picLocks noChangeAspect="1" noChangeArrowheads="1"/>
          </p:cNvPicPr>
          <p:nvPr/>
        </p:nvPicPr>
        <p:blipFill>
          <a:blip r:embed="rId4" cstate="print"/>
          <a:srcRect l="24953"/>
          <a:stretch>
            <a:fillRect/>
          </a:stretch>
        </p:blipFill>
        <p:spPr bwMode="auto">
          <a:xfrm>
            <a:off x="6000750" y="2714625"/>
            <a:ext cx="1928813" cy="3430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Tragbare Vitalsensoren: Hautwiderstand und Blutdruck</a:t>
            </a:r>
          </a:p>
        </p:txBody>
      </p:sp>
      <p:pic>
        <p:nvPicPr>
          <p:cNvPr id="31747" name="Picture 3" descr="hautwidestandsuhr"/>
          <p:cNvPicPr>
            <a:picLocks noChangeAspect="1" noChangeArrowheads="1"/>
          </p:cNvPicPr>
          <p:nvPr/>
        </p:nvPicPr>
        <p:blipFill>
          <a:blip r:embed="rId3" cstate="print"/>
          <a:srcRect/>
          <a:stretch>
            <a:fillRect/>
          </a:stretch>
        </p:blipFill>
        <p:spPr bwMode="auto">
          <a:xfrm>
            <a:off x="1600200" y="914400"/>
            <a:ext cx="5105400" cy="2206625"/>
          </a:xfrm>
          <a:prstGeom prst="rect">
            <a:avLst/>
          </a:prstGeom>
          <a:noFill/>
          <a:ln w="9525">
            <a:noFill/>
            <a:miter lim="800000"/>
            <a:headEnd/>
            <a:tailEnd/>
          </a:ln>
        </p:spPr>
      </p:pic>
      <p:pic>
        <p:nvPicPr>
          <p:cNvPr id="31748" name="Picture 4" descr="ohrblutdruckschmuck"/>
          <p:cNvPicPr>
            <a:picLocks noChangeAspect="1" noChangeArrowheads="1"/>
          </p:cNvPicPr>
          <p:nvPr/>
        </p:nvPicPr>
        <p:blipFill>
          <a:blip r:embed="rId4" cstate="print"/>
          <a:srcRect/>
          <a:stretch>
            <a:fillRect/>
          </a:stretch>
        </p:blipFill>
        <p:spPr bwMode="auto">
          <a:xfrm>
            <a:off x="2590800" y="3419475"/>
            <a:ext cx="3581400" cy="253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de-DE" smtClean="0"/>
              <a:t>Inhalt</a:t>
            </a:r>
          </a:p>
        </p:txBody>
      </p:sp>
      <p:sp>
        <p:nvSpPr>
          <p:cNvPr id="35843" name="Rectangle 3"/>
          <p:cNvSpPr>
            <a:spLocks noGrp="1" noChangeArrowheads="1"/>
          </p:cNvSpPr>
          <p:nvPr>
            <p:ph type="body" idx="1"/>
          </p:nvPr>
        </p:nvSpPr>
        <p:spPr/>
        <p:txBody>
          <a:bodyPr/>
          <a:lstStyle/>
          <a:p>
            <a:pPr defTabSz="914400">
              <a:lnSpc>
                <a:spcPct val="100000"/>
              </a:lnSpc>
            </a:pPr>
            <a:r>
              <a:rPr lang="de-DE" sz="1800" smtClean="0"/>
              <a:t>Allgemeine Einführung</a:t>
            </a:r>
          </a:p>
          <a:p>
            <a:pPr defTabSz="914400">
              <a:lnSpc>
                <a:spcPct val="100000"/>
              </a:lnSpc>
            </a:pPr>
            <a:r>
              <a:rPr lang="de-DE" sz="1800" smtClean="0"/>
              <a:t>Sensoren</a:t>
            </a:r>
          </a:p>
          <a:p>
            <a:pPr lvl="1" defTabSz="914400">
              <a:lnSpc>
                <a:spcPct val="100000"/>
              </a:lnSpc>
            </a:pPr>
            <a:r>
              <a:rPr lang="de-DE" sz="1600" smtClean="0"/>
              <a:t>Marktüberblick</a:t>
            </a:r>
          </a:p>
          <a:p>
            <a:pPr lvl="1" defTabSz="914400">
              <a:lnSpc>
                <a:spcPct val="100000"/>
              </a:lnSpc>
            </a:pPr>
            <a:r>
              <a:rPr lang="de-DE" sz="1600" smtClean="0"/>
              <a:t>Integrated Smart Sensors</a:t>
            </a:r>
          </a:p>
          <a:p>
            <a:pPr defTabSz="914400">
              <a:lnSpc>
                <a:spcPct val="100000"/>
              </a:lnSpc>
            </a:pPr>
            <a:r>
              <a:rPr lang="de-DE" sz="1800" smtClean="0"/>
              <a:t>Physikalische Messwandler</a:t>
            </a:r>
          </a:p>
          <a:p>
            <a:pPr lvl="1" defTabSz="914400">
              <a:lnSpc>
                <a:spcPct val="100000"/>
              </a:lnSpc>
            </a:pPr>
            <a:r>
              <a:rPr lang="de-DE" sz="1600" smtClean="0"/>
              <a:t>Mechanische Messwandler</a:t>
            </a:r>
          </a:p>
          <a:p>
            <a:pPr lvl="1" defTabSz="914400">
              <a:lnSpc>
                <a:spcPct val="100000"/>
              </a:lnSpc>
            </a:pPr>
            <a:r>
              <a:rPr lang="de-DE" sz="1600" smtClean="0"/>
              <a:t>Optische Messwandler</a:t>
            </a:r>
          </a:p>
          <a:p>
            <a:pPr lvl="1" defTabSz="914400">
              <a:lnSpc>
                <a:spcPct val="100000"/>
              </a:lnSpc>
            </a:pPr>
            <a:r>
              <a:rPr lang="de-DE" sz="1600" smtClean="0"/>
              <a:t>Chemische Messwandler</a:t>
            </a:r>
          </a:p>
          <a:p>
            <a:pPr lvl="1" defTabSz="914400">
              <a:lnSpc>
                <a:spcPct val="100000"/>
              </a:lnSpc>
            </a:pPr>
            <a:r>
              <a:rPr lang="de-DE" sz="1600" smtClean="0"/>
              <a:t>...</a:t>
            </a:r>
          </a:p>
          <a:p>
            <a:pPr defTabSz="914400">
              <a:lnSpc>
                <a:spcPct val="100000"/>
              </a:lnSpc>
            </a:pPr>
            <a:r>
              <a:rPr lang="de-DE" sz="1800" smtClean="0"/>
              <a:t>Signalverarbeitung</a:t>
            </a:r>
          </a:p>
          <a:p>
            <a:pPr lvl="1" defTabSz="914400">
              <a:lnSpc>
                <a:spcPct val="100000"/>
              </a:lnSpc>
            </a:pPr>
            <a:r>
              <a:rPr lang="de-DE" sz="1600" smtClean="0"/>
              <a:t>Grundlagen: Information und Rauschen</a:t>
            </a:r>
          </a:p>
          <a:p>
            <a:pPr lvl="1" defTabSz="914400">
              <a:lnSpc>
                <a:spcPct val="100000"/>
              </a:lnSpc>
            </a:pPr>
            <a:r>
              <a:rPr lang="de-DE" sz="1600" smtClean="0"/>
              <a:t>Analog-Digital Wandlung</a:t>
            </a:r>
          </a:p>
          <a:p>
            <a:pPr lvl="1" defTabSz="914400">
              <a:lnSpc>
                <a:spcPct val="100000"/>
              </a:lnSpc>
            </a:pPr>
            <a:r>
              <a:rPr lang="de-DE" sz="1600" smtClean="0"/>
              <a:t>Digitale Signalverarbeitung für Sensor-Systeme</a:t>
            </a:r>
          </a:p>
          <a:p>
            <a:pPr lvl="1" defTabSz="914400">
              <a:lnSpc>
                <a:spcPct val="100000"/>
              </a:lnSpc>
            </a:pPr>
            <a:r>
              <a:rPr lang="de-DE" sz="1600" smtClean="0"/>
              <a:t>Informationsverarbeitung</a:t>
            </a:r>
          </a:p>
          <a:p>
            <a:pPr defTabSz="914400">
              <a:lnSpc>
                <a:spcPct val="100000"/>
              </a:lnSpc>
            </a:pPr>
            <a:r>
              <a:rPr lang="de-DE" sz="1800" smtClean="0"/>
              <a:t>Aktuelle Themen</a:t>
            </a:r>
          </a:p>
          <a:p>
            <a:pPr lvl="1" defTabSz="914400">
              <a:lnSpc>
                <a:spcPct val="100000"/>
              </a:lnSpc>
            </a:pPr>
            <a:r>
              <a:rPr lang="de-DE" sz="1600" smtClean="0"/>
              <a:t>Drahtlose Sensornetzwerke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de-DE" smtClean="0"/>
              <a:t>Inhalt II</a:t>
            </a:r>
          </a:p>
        </p:txBody>
      </p:sp>
      <p:sp>
        <p:nvSpPr>
          <p:cNvPr id="36867" name="Rectangle 3"/>
          <p:cNvSpPr>
            <a:spLocks noGrp="1" noChangeArrowheads="1"/>
          </p:cNvSpPr>
          <p:nvPr>
            <p:ph type="body" idx="1"/>
          </p:nvPr>
        </p:nvSpPr>
        <p:spPr>
          <a:xfrm>
            <a:off x="703263" y="1414463"/>
            <a:ext cx="7737475" cy="4529137"/>
          </a:xfrm>
        </p:spPr>
        <p:txBody>
          <a:bodyPr/>
          <a:lstStyle/>
          <a:p>
            <a:r>
              <a:rPr lang="en-US" sz="1800" smtClean="0">
                <a:cs typeface="Times New Roman" pitchFamily="18" charset="0"/>
              </a:rPr>
              <a:t>Einführung in Intelligente Sensore-Systeme </a:t>
            </a:r>
            <a:br>
              <a:rPr lang="en-US" sz="1800" smtClean="0">
                <a:cs typeface="Times New Roman" pitchFamily="18" charset="0"/>
              </a:rPr>
            </a:br>
            <a:r>
              <a:rPr lang="en-US" sz="1800" smtClean="0">
                <a:cs typeface="Times New Roman" pitchFamily="18" charset="0"/>
              </a:rPr>
              <a:t>(ca. 1.5 Vorlesungsblöcke)</a:t>
            </a:r>
            <a:br>
              <a:rPr lang="en-US" sz="1800" smtClean="0">
                <a:cs typeface="Times New Roman" pitchFamily="18" charset="0"/>
              </a:rPr>
            </a:br>
            <a:endParaRPr lang="en-US" sz="1800" smtClean="0">
              <a:cs typeface="Times New Roman" pitchFamily="18" charset="0"/>
            </a:endParaRPr>
          </a:p>
          <a:p>
            <a:r>
              <a:rPr lang="en-US" sz="1800" smtClean="0">
                <a:cs typeface="Times New Roman" pitchFamily="18" charset="0"/>
              </a:rPr>
              <a:t>Mikrotechnische Messwandler </a:t>
            </a:r>
            <a:br>
              <a:rPr lang="en-US" sz="1800" smtClean="0">
                <a:cs typeface="Times New Roman" pitchFamily="18" charset="0"/>
              </a:rPr>
            </a:br>
            <a:r>
              <a:rPr lang="en-US" sz="1800" smtClean="0">
                <a:cs typeface="Times New Roman" pitchFamily="18" charset="0"/>
              </a:rPr>
              <a:t>(ca. 5 Vorlesungsblöcke)</a:t>
            </a:r>
            <a:br>
              <a:rPr lang="en-US" sz="1800" smtClean="0">
                <a:cs typeface="Times New Roman" pitchFamily="18" charset="0"/>
              </a:rPr>
            </a:br>
            <a:endParaRPr lang="en-US" sz="1800" smtClean="0">
              <a:cs typeface="Times New Roman" pitchFamily="18" charset="0"/>
            </a:endParaRPr>
          </a:p>
          <a:p>
            <a:r>
              <a:rPr lang="en-US" sz="1800" smtClean="0">
                <a:cs typeface="Times New Roman" pitchFamily="18" charset="0"/>
              </a:rPr>
              <a:t>Signalaufbereitung und –Verarbeitung </a:t>
            </a:r>
            <a:br>
              <a:rPr lang="en-US" sz="1800" smtClean="0">
                <a:cs typeface="Times New Roman" pitchFamily="18" charset="0"/>
              </a:rPr>
            </a:br>
            <a:r>
              <a:rPr lang="en-US" sz="1800" smtClean="0">
                <a:cs typeface="Times New Roman" pitchFamily="18" charset="0"/>
              </a:rPr>
              <a:t>(ca. 3.5 Vorlesungsblöcke)</a:t>
            </a:r>
            <a:br>
              <a:rPr lang="en-US" sz="1800" smtClean="0">
                <a:cs typeface="Times New Roman" pitchFamily="18" charset="0"/>
              </a:rPr>
            </a:br>
            <a:endParaRPr lang="en-US" sz="1800" smtClean="0">
              <a:cs typeface="Times New Roman" pitchFamily="18" charset="0"/>
            </a:endParaRPr>
          </a:p>
          <a:p>
            <a:r>
              <a:rPr lang="en-US" sz="1800" smtClean="0">
                <a:cs typeface="Times New Roman" pitchFamily="18" charset="0"/>
              </a:rPr>
              <a:t>Smart Textiles and Smart Clothing (1 Vorlesungsblock)</a:t>
            </a:r>
            <a:endParaRPr lang="en-US" sz="1800" smtClean="0">
              <a:latin typeface="Times New Roman" pitchFamily="18" charset="0"/>
              <a:cs typeface="Times New Roman" pitchFamily="18" charset="0"/>
            </a:endParaRPr>
          </a:p>
          <a:p>
            <a:endParaRPr lang="en-US" sz="1800" smtClean="0">
              <a:cs typeface="Times New Roman" pitchFamily="18" charset="0"/>
            </a:endParaRPr>
          </a:p>
          <a:p>
            <a:endParaRPr lang="de-DE" sz="1800" smtClean="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de-DE" smtClean="0"/>
              <a:t>Literatur</a:t>
            </a:r>
          </a:p>
        </p:txBody>
      </p:sp>
      <p:sp>
        <p:nvSpPr>
          <p:cNvPr id="37891" name="Rectangle 3"/>
          <p:cNvSpPr>
            <a:spLocks noGrp="1" noChangeArrowheads="1"/>
          </p:cNvSpPr>
          <p:nvPr>
            <p:ph type="body" idx="1"/>
          </p:nvPr>
        </p:nvSpPr>
        <p:spPr/>
        <p:txBody>
          <a:bodyPr/>
          <a:lstStyle/>
          <a:p>
            <a:pPr algn="just">
              <a:lnSpc>
                <a:spcPct val="100000"/>
              </a:lnSpc>
              <a:spcBef>
                <a:spcPct val="0"/>
              </a:spcBef>
              <a:buFont typeface="Monotype Sorts" pitchFamily="2" charset="2"/>
              <a:buNone/>
            </a:pPr>
            <a:endParaRPr lang="en-US" sz="1800" smtClean="0">
              <a:cs typeface="Times New Roman" pitchFamily="18" charset="0"/>
            </a:endParaRPr>
          </a:p>
          <a:p>
            <a:pPr>
              <a:lnSpc>
                <a:spcPct val="100000"/>
              </a:lnSpc>
            </a:pPr>
            <a:r>
              <a:rPr lang="de-DE" sz="1800" smtClean="0">
                <a:cs typeface="Times New Roman" pitchFamily="18" charset="0"/>
              </a:rPr>
              <a:t>Heyne, Georg: </a:t>
            </a:r>
            <a:r>
              <a:rPr lang="en-US" sz="1800" smtClean="0">
                <a:cs typeface="Times New Roman" pitchFamily="18" charset="0"/>
              </a:rPr>
              <a:t>„Elektronische Messtechnik: eine Einführung für angehende Wissenschaftler“, Oldenbourg, 1999</a:t>
            </a:r>
            <a:br>
              <a:rPr lang="en-US" sz="1800" smtClean="0">
                <a:cs typeface="Times New Roman" pitchFamily="18" charset="0"/>
              </a:rPr>
            </a:br>
            <a:endParaRPr lang="en-US" sz="1800" smtClean="0">
              <a:cs typeface="Times New Roman" pitchFamily="18" charset="0"/>
            </a:endParaRPr>
          </a:p>
          <a:p>
            <a:pPr>
              <a:lnSpc>
                <a:spcPct val="100000"/>
              </a:lnSpc>
            </a:pPr>
            <a:r>
              <a:rPr lang="en-GB" sz="1800" smtClean="0">
                <a:cs typeface="Times New Roman" pitchFamily="18" charset="0"/>
              </a:rPr>
              <a:t>van der Horn, G.; Huijsing, J.: „Integrated Smart Sensors – Design and Calibration“, Kluwer Academic Publishers, Dordrecht, 1998</a:t>
            </a:r>
            <a:br>
              <a:rPr lang="en-GB" sz="1800" smtClean="0">
                <a:cs typeface="Times New Roman" pitchFamily="18" charset="0"/>
              </a:rPr>
            </a:br>
            <a:endParaRPr lang="en-US" sz="1800" smtClean="0">
              <a:cs typeface="Times New Roman" pitchFamily="18" charset="0"/>
            </a:endParaRPr>
          </a:p>
          <a:p>
            <a:pPr>
              <a:lnSpc>
                <a:spcPct val="100000"/>
              </a:lnSpc>
            </a:pPr>
            <a:r>
              <a:rPr lang="en-US" sz="1800" smtClean="0">
                <a:cs typeface="Times New Roman" pitchFamily="18" charset="0"/>
              </a:rPr>
              <a:t>Hoffmann, J: „Handbuch der Messtechnik“, Hanser, München, 1999</a:t>
            </a:r>
            <a:br>
              <a:rPr lang="en-US" sz="1800" smtClean="0">
                <a:cs typeface="Times New Roman" pitchFamily="18" charset="0"/>
              </a:rPr>
            </a:br>
            <a:endParaRPr lang="en-US" sz="1800" smtClean="0">
              <a:cs typeface="Times New Roman" pitchFamily="18" charset="0"/>
            </a:endParaRPr>
          </a:p>
          <a:p>
            <a:pPr>
              <a:lnSpc>
                <a:spcPct val="100000"/>
              </a:lnSpc>
            </a:pPr>
            <a:r>
              <a:rPr lang="en-GB" sz="1800" smtClean="0">
                <a:cs typeface="Times New Roman" pitchFamily="18" charset="0"/>
              </a:rPr>
              <a:t>Swanson, D.: „Signal Processing for Intelligent Sensor Systems“, Marcel Dekker Inc., New York, 2000</a:t>
            </a:r>
            <a:br>
              <a:rPr lang="en-GB" sz="1800" smtClean="0">
                <a:cs typeface="Times New Roman" pitchFamily="18" charset="0"/>
              </a:rPr>
            </a:br>
            <a:endParaRPr lang="en-GB" sz="1800" smtClean="0">
              <a:cs typeface="Times New Roman" pitchFamily="18" charset="0"/>
            </a:endParaRPr>
          </a:p>
          <a:p>
            <a:pPr>
              <a:lnSpc>
                <a:spcPct val="100000"/>
              </a:lnSpc>
            </a:pPr>
            <a:r>
              <a:rPr lang="de-DE" sz="1800" smtClean="0">
                <a:cs typeface="Times New Roman" pitchFamily="18" charset="0"/>
              </a:rPr>
              <a:t>Menz, W., Mohr, J., Paul, O.: „Mikrosystemtechnik für Ingenieure“, Wiley-VCH, 3. Auflage, 2005</a:t>
            </a:r>
          </a:p>
          <a:p>
            <a:pPr>
              <a:lnSpc>
                <a:spcPct val="100000"/>
              </a:lnSpc>
            </a:pPr>
            <a:endParaRPr lang="de-DE" sz="1800" smtClean="0">
              <a:cs typeface="Times New Roman" pitchFamily="18" charset="0"/>
            </a:endParaRPr>
          </a:p>
          <a:p>
            <a:pPr>
              <a:lnSpc>
                <a:spcPct val="100000"/>
              </a:lnSpc>
            </a:pPr>
            <a:r>
              <a:rPr lang="de-DE" sz="1800" smtClean="0">
                <a:cs typeface="Times New Roman" pitchFamily="18" charset="0"/>
              </a:rPr>
              <a:t>Mukhopadhyay, S. C.: „</a:t>
            </a:r>
            <a:r>
              <a:rPr lang="en-US" sz="1800" smtClean="0">
                <a:cs typeface="Times New Roman" pitchFamily="18" charset="0"/>
              </a:rPr>
              <a:t>Smart sensors and sensing technology”,  Springer, Berlin, 2008</a:t>
            </a:r>
            <a:r>
              <a:rPr lang="de-DE" sz="1800" smtClean="0">
                <a:cs typeface="Times New Roman" pitchFamily="18" charset="0"/>
              </a:rPr>
              <a:t> </a:t>
            </a:r>
          </a:p>
          <a:p>
            <a:pPr>
              <a:lnSpc>
                <a:spcPct val="100000"/>
              </a:lnSpc>
            </a:pPr>
            <a:endParaRPr lang="de-DE" sz="1800" smtClean="0">
              <a:cs typeface="Times New Roman" pitchFamily="18" charset="0"/>
            </a:endParaRPr>
          </a:p>
          <a:p>
            <a:pPr>
              <a:lnSpc>
                <a:spcPct val="100000"/>
              </a:lnSpc>
            </a:pPr>
            <a:endParaRPr lang="de-DE" sz="1800" smtClean="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noFill/>
        </p:spPr>
        <p:txBody>
          <a:bodyPr/>
          <a:lstStyle/>
          <a:p>
            <a:r>
              <a:rPr lang="en-US" smtClean="0"/>
              <a:t>Allgemeiner Aufbau eines Mikrosystems</a:t>
            </a:r>
          </a:p>
        </p:txBody>
      </p:sp>
      <p:graphicFrame>
        <p:nvGraphicFramePr>
          <p:cNvPr id="1026" name="Object 3"/>
          <p:cNvGraphicFramePr>
            <a:graphicFrameLocks/>
          </p:cNvGraphicFramePr>
          <p:nvPr/>
        </p:nvGraphicFramePr>
        <p:xfrm>
          <a:off x="685800" y="1471613"/>
          <a:ext cx="7772400" cy="3897312"/>
        </p:xfrm>
        <a:graphic>
          <a:graphicData uri="http://schemas.openxmlformats.org/presentationml/2006/ole">
            <mc:AlternateContent xmlns:mc="http://schemas.openxmlformats.org/markup-compatibility/2006">
              <mc:Choice xmlns:v="urn:schemas-microsoft-com:vml" Requires="v">
                <p:oleObj spid="_x0000_s1032" name="Paint Shop Pro Image" r:id="rId4" imgW="8940252" imgH="3906788" progId="">
                  <p:embed/>
                </p:oleObj>
              </mc:Choice>
              <mc:Fallback>
                <p:oleObj name="Paint Shop Pro Image" r:id="rId4" imgW="8940252" imgH="3906788" progId="">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71613"/>
                        <a:ext cx="7772400" cy="389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de-DE" smtClean="0"/>
              <a:t>Physikalische Größen</a:t>
            </a:r>
          </a:p>
        </p:txBody>
      </p:sp>
      <p:grpSp>
        <p:nvGrpSpPr>
          <p:cNvPr id="2" name="Group 3"/>
          <p:cNvGrpSpPr>
            <a:grpSpLocks/>
          </p:cNvGrpSpPr>
          <p:nvPr/>
        </p:nvGrpSpPr>
        <p:grpSpPr bwMode="auto">
          <a:xfrm>
            <a:off x="357158" y="928670"/>
            <a:ext cx="8524875" cy="5354637"/>
            <a:chOff x="-3" y="-3"/>
            <a:chExt cx="3674" cy="3805"/>
          </a:xfrm>
        </p:grpSpPr>
        <p:grpSp>
          <p:nvGrpSpPr>
            <p:cNvPr id="3" name="Group 4"/>
            <p:cNvGrpSpPr>
              <a:grpSpLocks/>
            </p:cNvGrpSpPr>
            <p:nvPr/>
          </p:nvGrpSpPr>
          <p:grpSpPr bwMode="auto">
            <a:xfrm>
              <a:off x="0" y="0"/>
              <a:ext cx="3668" cy="3799"/>
              <a:chOff x="0" y="0"/>
              <a:chExt cx="3668" cy="3799"/>
            </a:xfrm>
          </p:grpSpPr>
          <p:grpSp>
            <p:nvGrpSpPr>
              <p:cNvPr id="4" name="Group 5"/>
              <p:cNvGrpSpPr>
                <a:grpSpLocks/>
              </p:cNvGrpSpPr>
              <p:nvPr/>
            </p:nvGrpSpPr>
            <p:grpSpPr bwMode="auto">
              <a:xfrm>
                <a:off x="0" y="0"/>
                <a:ext cx="640" cy="518"/>
                <a:chOff x="0" y="0"/>
                <a:chExt cx="640" cy="518"/>
              </a:xfrm>
            </p:grpSpPr>
            <p:sp>
              <p:nvSpPr>
                <p:cNvPr id="38966" name="Rectangle 6"/>
                <p:cNvSpPr>
                  <a:spLocks noChangeArrowheads="1"/>
                </p:cNvSpPr>
                <p:nvPr/>
              </p:nvSpPr>
              <p:spPr bwMode="auto">
                <a:xfrm>
                  <a:off x="0" y="0"/>
                  <a:ext cx="640" cy="518"/>
                </a:xfrm>
                <a:prstGeom prst="rect">
                  <a:avLst/>
                </a:prstGeom>
                <a:solidFill>
                  <a:srgbClr val="E6E6E6"/>
                </a:solidFill>
                <a:ln w="9525">
                  <a:noFill/>
                  <a:miter lim="800000"/>
                  <a:headEnd/>
                  <a:tailEnd/>
                </a:ln>
              </p:spPr>
              <p:txBody>
                <a:bodyPr/>
                <a:lstStyle/>
                <a:p>
                  <a:endParaRPr lang="de-DE"/>
                </a:p>
              </p:txBody>
            </p:sp>
            <p:grpSp>
              <p:nvGrpSpPr>
                <p:cNvPr id="5" name="Group 7"/>
                <p:cNvGrpSpPr>
                  <a:grpSpLocks/>
                </p:cNvGrpSpPr>
                <p:nvPr/>
              </p:nvGrpSpPr>
              <p:grpSpPr bwMode="auto">
                <a:xfrm>
                  <a:off x="0" y="0"/>
                  <a:ext cx="640" cy="518"/>
                  <a:chOff x="0" y="0"/>
                  <a:chExt cx="640" cy="518"/>
                </a:xfrm>
              </p:grpSpPr>
              <p:sp>
                <p:nvSpPr>
                  <p:cNvPr id="38968" name="Rectangle 8"/>
                  <p:cNvSpPr>
                    <a:spLocks noChangeArrowheads="1"/>
                  </p:cNvSpPr>
                  <p:nvPr/>
                </p:nvSpPr>
                <p:spPr bwMode="auto">
                  <a:xfrm>
                    <a:off x="28" y="0"/>
                    <a:ext cx="584" cy="518"/>
                  </a:xfrm>
                  <a:prstGeom prst="rect">
                    <a:avLst/>
                  </a:prstGeom>
                  <a:solidFill>
                    <a:srgbClr val="E6E6E6"/>
                  </a:solidFill>
                  <a:ln w="9525">
                    <a:noFill/>
                    <a:miter lim="800000"/>
                    <a:headEnd/>
                    <a:tailEnd/>
                  </a:ln>
                </p:spPr>
                <p:txBody>
                  <a:bodyPr/>
                  <a:lstStyle/>
                  <a:p>
                    <a:pPr algn="l">
                      <a:lnSpc>
                        <a:spcPct val="100000"/>
                      </a:lnSpc>
                      <a:buClrTx/>
                      <a:buFontTx/>
                      <a:buNone/>
                    </a:pPr>
                    <a:r>
                      <a:rPr lang="en-US" sz="1800" b="0" i="1">
                        <a:latin typeface="Times New Roman" pitchFamily="18" charset="0"/>
                        <a:cs typeface="Times New Roman" pitchFamily="18" charset="0"/>
                      </a:rPr>
                      <a:t>Signalform</a:t>
                    </a:r>
                    <a:endParaRPr lang="en-US" sz="1800" b="0">
                      <a:latin typeface="Times New Roman" pitchFamily="18" charset="0"/>
                      <a:cs typeface="Times New Roman" pitchFamily="18" charset="0"/>
                    </a:endParaRPr>
                  </a:p>
                  <a:p>
                    <a:pPr algn="l">
                      <a:lnSpc>
                        <a:spcPct val="100000"/>
                      </a:lnSpc>
                      <a:buClrTx/>
                      <a:buFontTx/>
                      <a:buNone/>
                    </a:pPr>
                    <a:endParaRPr lang="en-US" sz="3600" b="0">
                      <a:latin typeface="Times New Roman" pitchFamily="18" charset="0"/>
                    </a:endParaRPr>
                  </a:p>
                </p:txBody>
              </p:sp>
              <p:sp>
                <p:nvSpPr>
                  <p:cNvPr id="38969" name="Rectangle 9"/>
                  <p:cNvSpPr>
                    <a:spLocks noChangeArrowheads="1"/>
                  </p:cNvSpPr>
                  <p:nvPr/>
                </p:nvSpPr>
                <p:spPr bwMode="auto">
                  <a:xfrm>
                    <a:off x="0" y="0"/>
                    <a:ext cx="640" cy="518"/>
                  </a:xfrm>
                  <a:prstGeom prst="rect">
                    <a:avLst/>
                  </a:prstGeom>
                  <a:noFill/>
                  <a:ln w="7">
                    <a:solidFill>
                      <a:srgbClr val="A0A0A0"/>
                    </a:solidFill>
                    <a:miter lim="800000"/>
                    <a:headEnd/>
                    <a:tailEnd/>
                  </a:ln>
                </p:spPr>
                <p:txBody>
                  <a:bodyPr/>
                  <a:lstStyle/>
                  <a:p>
                    <a:endParaRPr lang="de-DE"/>
                  </a:p>
                </p:txBody>
              </p:sp>
            </p:grpSp>
          </p:grpSp>
          <p:grpSp>
            <p:nvGrpSpPr>
              <p:cNvPr id="6" name="Group 10"/>
              <p:cNvGrpSpPr>
                <a:grpSpLocks/>
              </p:cNvGrpSpPr>
              <p:nvPr/>
            </p:nvGrpSpPr>
            <p:grpSpPr bwMode="auto">
              <a:xfrm>
                <a:off x="640" y="0"/>
                <a:ext cx="3028" cy="518"/>
                <a:chOff x="640" y="0"/>
                <a:chExt cx="3028" cy="518"/>
              </a:xfrm>
            </p:grpSpPr>
            <p:sp>
              <p:nvSpPr>
                <p:cNvPr id="38962" name="Rectangle 11"/>
                <p:cNvSpPr>
                  <a:spLocks noChangeArrowheads="1"/>
                </p:cNvSpPr>
                <p:nvPr/>
              </p:nvSpPr>
              <p:spPr bwMode="auto">
                <a:xfrm>
                  <a:off x="640" y="0"/>
                  <a:ext cx="3028" cy="518"/>
                </a:xfrm>
                <a:prstGeom prst="rect">
                  <a:avLst/>
                </a:prstGeom>
                <a:solidFill>
                  <a:srgbClr val="E6E6E6"/>
                </a:solidFill>
                <a:ln w="9525">
                  <a:noFill/>
                  <a:miter lim="800000"/>
                  <a:headEnd/>
                  <a:tailEnd/>
                </a:ln>
              </p:spPr>
              <p:txBody>
                <a:bodyPr/>
                <a:lstStyle/>
                <a:p>
                  <a:endParaRPr lang="de-DE"/>
                </a:p>
              </p:txBody>
            </p:sp>
            <p:grpSp>
              <p:nvGrpSpPr>
                <p:cNvPr id="7" name="Group 12"/>
                <p:cNvGrpSpPr>
                  <a:grpSpLocks/>
                </p:cNvGrpSpPr>
                <p:nvPr/>
              </p:nvGrpSpPr>
              <p:grpSpPr bwMode="auto">
                <a:xfrm>
                  <a:off x="640" y="0"/>
                  <a:ext cx="3028" cy="518"/>
                  <a:chOff x="640" y="0"/>
                  <a:chExt cx="3028" cy="518"/>
                </a:xfrm>
              </p:grpSpPr>
              <p:sp>
                <p:nvSpPr>
                  <p:cNvPr id="38964" name="Rectangle 13"/>
                  <p:cNvSpPr>
                    <a:spLocks noChangeArrowheads="1"/>
                  </p:cNvSpPr>
                  <p:nvPr/>
                </p:nvSpPr>
                <p:spPr bwMode="auto">
                  <a:xfrm>
                    <a:off x="668" y="0"/>
                    <a:ext cx="2972" cy="518"/>
                  </a:xfrm>
                  <a:prstGeom prst="rect">
                    <a:avLst/>
                  </a:prstGeom>
                  <a:solidFill>
                    <a:srgbClr val="E6E6E6"/>
                  </a:solidFill>
                  <a:ln w="9525">
                    <a:noFill/>
                    <a:miter lim="800000"/>
                    <a:headEnd/>
                    <a:tailEnd/>
                  </a:ln>
                </p:spPr>
                <p:txBody>
                  <a:bodyPr/>
                  <a:lstStyle/>
                  <a:p>
                    <a:pPr algn="l">
                      <a:lnSpc>
                        <a:spcPct val="100000"/>
                      </a:lnSpc>
                      <a:buClrTx/>
                      <a:buFontTx/>
                      <a:buNone/>
                    </a:pPr>
                    <a:r>
                      <a:rPr lang="en-US" sz="1800" b="0" i="1">
                        <a:latin typeface="Times New Roman" pitchFamily="18" charset="0"/>
                        <a:cs typeface="Times New Roman" pitchFamily="18" charset="0"/>
                      </a:rPr>
                      <a:t>Beispiele für Messgrößen</a:t>
                    </a:r>
                    <a:endParaRPr lang="en-US" sz="1800" b="0">
                      <a:latin typeface="Times New Roman" pitchFamily="18" charset="0"/>
                      <a:cs typeface="Times New Roman" pitchFamily="18" charset="0"/>
                    </a:endParaRPr>
                  </a:p>
                  <a:p>
                    <a:pPr algn="l">
                      <a:lnSpc>
                        <a:spcPct val="100000"/>
                      </a:lnSpc>
                      <a:buClrTx/>
                      <a:buFontTx/>
                      <a:buNone/>
                    </a:pPr>
                    <a:endParaRPr lang="en-US" sz="3600" b="0">
                      <a:latin typeface="Times New Roman" pitchFamily="18" charset="0"/>
                    </a:endParaRPr>
                  </a:p>
                </p:txBody>
              </p:sp>
              <p:sp>
                <p:nvSpPr>
                  <p:cNvPr id="38965" name="Rectangle 14"/>
                  <p:cNvSpPr>
                    <a:spLocks noChangeArrowheads="1"/>
                  </p:cNvSpPr>
                  <p:nvPr/>
                </p:nvSpPr>
                <p:spPr bwMode="auto">
                  <a:xfrm>
                    <a:off x="640" y="0"/>
                    <a:ext cx="3028" cy="518"/>
                  </a:xfrm>
                  <a:prstGeom prst="rect">
                    <a:avLst/>
                  </a:prstGeom>
                  <a:noFill/>
                  <a:ln w="7">
                    <a:solidFill>
                      <a:srgbClr val="A0A0A0"/>
                    </a:solidFill>
                    <a:miter lim="800000"/>
                    <a:headEnd/>
                    <a:tailEnd/>
                  </a:ln>
                </p:spPr>
                <p:txBody>
                  <a:bodyPr/>
                  <a:lstStyle/>
                  <a:p>
                    <a:endParaRPr lang="de-DE"/>
                  </a:p>
                </p:txBody>
              </p:sp>
            </p:grpSp>
          </p:grpSp>
          <p:grpSp>
            <p:nvGrpSpPr>
              <p:cNvPr id="8" name="Group 15"/>
              <p:cNvGrpSpPr>
                <a:grpSpLocks/>
              </p:cNvGrpSpPr>
              <p:nvPr/>
            </p:nvGrpSpPr>
            <p:grpSpPr bwMode="auto">
              <a:xfrm>
                <a:off x="0" y="518"/>
                <a:ext cx="640" cy="518"/>
                <a:chOff x="0" y="518"/>
                <a:chExt cx="640" cy="518"/>
              </a:xfrm>
            </p:grpSpPr>
            <p:sp>
              <p:nvSpPr>
                <p:cNvPr id="38960" name="Rectangle 16"/>
                <p:cNvSpPr>
                  <a:spLocks noChangeArrowheads="1"/>
                </p:cNvSpPr>
                <p:nvPr/>
              </p:nvSpPr>
              <p:spPr bwMode="auto">
                <a:xfrm>
                  <a:off x="28" y="518"/>
                  <a:ext cx="584" cy="518"/>
                </a:xfrm>
                <a:prstGeom prst="rect">
                  <a:avLst/>
                </a:prstGeom>
                <a:noFill/>
                <a:ln w="9525">
                  <a:noFill/>
                  <a:miter lim="800000"/>
                  <a:headEnd/>
                  <a:tailEnd/>
                </a:ln>
              </p:spPr>
              <p:txBody>
                <a:bodyPr/>
                <a:lstStyle/>
                <a:p>
                  <a:pPr algn="l">
                    <a:lnSpc>
                      <a:spcPct val="100000"/>
                    </a:lnSpc>
                    <a:buClrTx/>
                    <a:buFontTx/>
                    <a:buNone/>
                  </a:pPr>
                  <a:r>
                    <a:rPr lang="en-US" sz="1800" b="0">
                      <a:latin typeface="Times New Roman" pitchFamily="18" charset="0"/>
                      <a:cs typeface="Times New Roman" pitchFamily="18" charset="0"/>
                    </a:rPr>
                    <a:t>Thermisch</a:t>
                  </a:r>
                </a:p>
                <a:p>
                  <a:pPr algn="l">
                    <a:lnSpc>
                      <a:spcPct val="100000"/>
                    </a:lnSpc>
                    <a:buClrTx/>
                    <a:buFontTx/>
                    <a:buNone/>
                  </a:pPr>
                  <a:endParaRPr lang="en-US" sz="3600" b="0">
                    <a:latin typeface="Times New Roman" pitchFamily="18" charset="0"/>
                  </a:endParaRPr>
                </a:p>
              </p:txBody>
            </p:sp>
            <p:sp>
              <p:nvSpPr>
                <p:cNvPr id="38961" name="Rectangle 17"/>
                <p:cNvSpPr>
                  <a:spLocks noChangeArrowheads="1"/>
                </p:cNvSpPr>
                <p:nvPr/>
              </p:nvSpPr>
              <p:spPr bwMode="auto">
                <a:xfrm>
                  <a:off x="0" y="518"/>
                  <a:ext cx="640" cy="518"/>
                </a:xfrm>
                <a:prstGeom prst="rect">
                  <a:avLst/>
                </a:prstGeom>
                <a:noFill/>
                <a:ln w="7">
                  <a:solidFill>
                    <a:srgbClr val="A0A0A0"/>
                  </a:solidFill>
                  <a:miter lim="800000"/>
                  <a:headEnd/>
                  <a:tailEnd/>
                </a:ln>
              </p:spPr>
              <p:txBody>
                <a:bodyPr/>
                <a:lstStyle/>
                <a:p>
                  <a:endParaRPr lang="de-DE"/>
                </a:p>
              </p:txBody>
            </p:sp>
          </p:grpSp>
          <p:grpSp>
            <p:nvGrpSpPr>
              <p:cNvPr id="9" name="Group 18"/>
              <p:cNvGrpSpPr>
                <a:grpSpLocks/>
              </p:cNvGrpSpPr>
              <p:nvPr/>
            </p:nvGrpSpPr>
            <p:grpSpPr bwMode="auto">
              <a:xfrm>
                <a:off x="640" y="518"/>
                <a:ext cx="3028" cy="518"/>
                <a:chOff x="640" y="518"/>
                <a:chExt cx="3028" cy="518"/>
              </a:xfrm>
            </p:grpSpPr>
            <p:sp>
              <p:nvSpPr>
                <p:cNvPr id="38958" name="Rectangle 19"/>
                <p:cNvSpPr>
                  <a:spLocks noChangeArrowheads="1"/>
                </p:cNvSpPr>
                <p:nvPr/>
              </p:nvSpPr>
              <p:spPr bwMode="auto">
                <a:xfrm>
                  <a:off x="668" y="518"/>
                  <a:ext cx="2972" cy="518"/>
                </a:xfrm>
                <a:prstGeom prst="rect">
                  <a:avLst/>
                </a:prstGeom>
                <a:noFill/>
                <a:ln w="9525">
                  <a:noFill/>
                  <a:miter lim="800000"/>
                  <a:headEnd/>
                  <a:tailEnd/>
                </a:ln>
              </p:spPr>
              <p:txBody>
                <a:bodyPr/>
                <a:lstStyle/>
                <a:p>
                  <a:pPr algn="l">
                    <a:lnSpc>
                      <a:spcPct val="100000"/>
                    </a:lnSpc>
                    <a:buClrTx/>
                    <a:buFontTx/>
                    <a:buNone/>
                  </a:pPr>
                  <a:r>
                    <a:rPr lang="en-US" sz="1800" b="0">
                      <a:latin typeface="Times New Roman" pitchFamily="18" charset="0"/>
                      <a:cs typeface="Times New Roman" pitchFamily="18" charset="0"/>
                    </a:rPr>
                    <a:t>Temperatur, Wärmefluss, -leitfähigkeit oder -kapazität, Entropie</a:t>
                  </a:r>
                </a:p>
                <a:p>
                  <a:pPr algn="l">
                    <a:lnSpc>
                      <a:spcPct val="100000"/>
                    </a:lnSpc>
                    <a:buClrTx/>
                    <a:buFontTx/>
                    <a:buNone/>
                  </a:pPr>
                  <a:endParaRPr lang="en-US" sz="3600" b="0">
                    <a:latin typeface="Times New Roman" pitchFamily="18" charset="0"/>
                  </a:endParaRPr>
                </a:p>
              </p:txBody>
            </p:sp>
            <p:sp>
              <p:nvSpPr>
                <p:cNvPr id="38959" name="Rectangle 20"/>
                <p:cNvSpPr>
                  <a:spLocks noChangeArrowheads="1"/>
                </p:cNvSpPr>
                <p:nvPr/>
              </p:nvSpPr>
              <p:spPr bwMode="auto">
                <a:xfrm>
                  <a:off x="640" y="518"/>
                  <a:ext cx="3028" cy="518"/>
                </a:xfrm>
                <a:prstGeom prst="rect">
                  <a:avLst/>
                </a:prstGeom>
                <a:noFill/>
                <a:ln w="7">
                  <a:solidFill>
                    <a:srgbClr val="A0A0A0"/>
                  </a:solidFill>
                  <a:miter lim="800000"/>
                  <a:headEnd/>
                  <a:tailEnd/>
                </a:ln>
              </p:spPr>
              <p:txBody>
                <a:bodyPr/>
                <a:lstStyle/>
                <a:p>
                  <a:endParaRPr lang="de-DE"/>
                </a:p>
              </p:txBody>
            </p:sp>
          </p:grpSp>
          <p:grpSp>
            <p:nvGrpSpPr>
              <p:cNvPr id="10" name="Group 21"/>
              <p:cNvGrpSpPr>
                <a:grpSpLocks/>
              </p:cNvGrpSpPr>
              <p:nvPr/>
            </p:nvGrpSpPr>
            <p:grpSpPr bwMode="auto">
              <a:xfrm>
                <a:off x="0" y="1036"/>
                <a:ext cx="640" cy="403"/>
                <a:chOff x="0" y="1036"/>
                <a:chExt cx="640" cy="403"/>
              </a:xfrm>
            </p:grpSpPr>
            <p:sp>
              <p:nvSpPr>
                <p:cNvPr id="38956" name="Rectangle 22"/>
                <p:cNvSpPr>
                  <a:spLocks noChangeArrowheads="1"/>
                </p:cNvSpPr>
                <p:nvPr/>
              </p:nvSpPr>
              <p:spPr bwMode="auto">
                <a:xfrm>
                  <a:off x="28" y="1036"/>
                  <a:ext cx="584" cy="403"/>
                </a:xfrm>
                <a:prstGeom prst="rect">
                  <a:avLst/>
                </a:prstGeom>
                <a:noFill/>
                <a:ln w="9525">
                  <a:noFill/>
                  <a:miter lim="800000"/>
                  <a:headEnd/>
                  <a:tailEnd/>
                </a:ln>
              </p:spPr>
              <p:txBody>
                <a:bodyPr/>
                <a:lstStyle/>
                <a:p>
                  <a:pPr algn="l">
                    <a:lnSpc>
                      <a:spcPct val="100000"/>
                    </a:lnSpc>
                    <a:buClrTx/>
                    <a:buFontTx/>
                    <a:buNone/>
                  </a:pPr>
                  <a:r>
                    <a:rPr lang="en-US" sz="1800" b="0">
                      <a:latin typeface="Times New Roman" pitchFamily="18" charset="0"/>
                      <a:cs typeface="Times New Roman" pitchFamily="18" charset="0"/>
                    </a:rPr>
                    <a:t>Strahlung</a:t>
                  </a:r>
                </a:p>
                <a:p>
                  <a:pPr algn="l">
                    <a:lnSpc>
                      <a:spcPct val="100000"/>
                    </a:lnSpc>
                    <a:buClrTx/>
                    <a:buFontTx/>
                    <a:buNone/>
                  </a:pPr>
                  <a:endParaRPr lang="en-US" sz="3600" b="0">
                    <a:latin typeface="Times New Roman" pitchFamily="18" charset="0"/>
                  </a:endParaRPr>
                </a:p>
              </p:txBody>
            </p:sp>
            <p:sp>
              <p:nvSpPr>
                <p:cNvPr id="38957" name="Rectangle 23"/>
                <p:cNvSpPr>
                  <a:spLocks noChangeArrowheads="1"/>
                </p:cNvSpPr>
                <p:nvPr/>
              </p:nvSpPr>
              <p:spPr bwMode="auto">
                <a:xfrm>
                  <a:off x="0" y="1036"/>
                  <a:ext cx="640" cy="403"/>
                </a:xfrm>
                <a:prstGeom prst="rect">
                  <a:avLst/>
                </a:prstGeom>
                <a:noFill/>
                <a:ln w="7">
                  <a:solidFill>
                    <a:srgbClr val="A0A0A0"/>
                  </a:solidFill>
                  <a:miter lim="800000"/>
                  <a:headEnd/>
                  <a:tailEnd/>
                </a:ln>
              </p:spPr>
              <p:txBody>
                <a:bodyPr/>
                <a:lstStyle/>
                <a:p>
                  <a:endParaRPr lang="de-DE"/>
                </a:p>
              </p:txBody>
            </p:sp>
          </p:grpSp>
          <p:grpSp>
            <p:nvGrpSpPr>
              <p:cNvPr id="11" name="Group 24"/>
              <p:cNvGrpSpPr>
                <a:grpSpLocks/>
              </p:cNvGrpSpPr>
              <p:nvPr/>
            </p:nvGrpSpPr>
            <p:grpSpPr bwMode="auto">
              <a:xfrm>
                <a:off x="640" y="1036"/>
                <a:ext cx="3028" cy="403"/>
                <a:chOff x="640" y="1036"/>
                <a:chExt cx="3028" cy="403"/>
              </a:xfrm>
            </p:grpSpPr>
            <p:sp>
              <p:nvSpPr>
                <p:cNvPr id="38954" name="Rectangle 25"/>
                <p:cNvSpPr>
                  <a:spLocks noChangeArrowheads="1"/>
                </p:cNvSpPr>
                <p:nvPr/>
              </p:nvSpPr>
              <p:spPr bwMode="auto">
                <a:xfrm>
                  <a:off x="668" y="1036"/>
                  <a:ext cx="2972" cy="403"/>
                </a:xfrm>
                <a:prstGeom prst="rect">
                  <a:avLst/>
                </a:prstGeom>
                <a:noFill/>
                <a:ln w="9525">
                  <a:noFill/>
                  <a:miter lim="800000"/>
                  <a:headEnd/>
                  <a:tailEnd/>
                </a:ln>
              </p:spPr>
              <p:txBody>
                <a:bodyPr/>
                <a:lstStyle/>
                <a:p>
                  <a:pPr algn="l">
                    <a:lnSpc>
                      <a:spcPct val="100000"/>
                    </a:lnSpc>
                    <a:buClrTx/>
                    <a:buFontTx/>
                    <a:buNone/>
                  </a:pPr>
                  <a:r>
                    <a:rPr lang="en-US" sz="1800" b="0">
                      <a:latin typeface="Times New Roman" pitchFamily="18" charset="0"/>
                      <a:cs typeface="Times New Roman" pitchFamily="18" charset="0"/>
                    </a:rPr>
                    <a:t>Elektromagnetische Wellen von </a:t>
                  </a:r>
                  <a:r>
                    <a:rPr lang="en-US" sz="1800" b="0">
                      <a:cs typeface="Times New Roman" pitchFamily="18" charset="0"/>
                      <a:sym typeface="Symbol" pitchFamily="18" charset="2"/>
                    </a:rPr>
                    <a:t></a:t>
                  </a:r>
                  <a:r>
                    <a:rPr lang="en-US" sz="1800" b="0">
                      <a:cs typeface="Times New Roman" pitchFamily="18" charset="0"/>
                    </a:rPr>
                    <a:t>-Strahlen bis Radiowellen</a:t>
                  </a:r>
                  <a:endParaRPr lang="en-US" sz="1800" b="0">
                    <a:cs typeface="Times New Roman" pitchFamily="18" charset="0"/>
                    <a:sym typeface="Symbol" pitchFamily="18" charset="2"/>
                  </a:endParaRPr>
                </a:p>
                <a:p>
                  <a:pPr algn="l">
                    <a:lnSpc>
                      <a:spcPct val="100000"/>
                    </a:lnSpc>
                    <a:buClrTx/>
                    <a:buFontTx/>
                    <a:buNone/>
                  </a:pPr>
                  <a:endParaRPr lang="en-US" sz="1800" b="0">
                    <a:cs typeface="Times New Roman" pitchFamily="18" charset="0"/>
                    <a:sym typeface="Symbol" pitchFamily="18" charset="2"/>
                  </a:endParaRPr>
                </a:p>
              </p:txBody>
            </p:sp>
            <p:sp>
              <p:nvSpPr>
                <p:cNvPr id="38955" name="Rectangle 26"/>
                <p:cNvSpPr>
                  <a:spLocks noChangeArrowheads="1"/>
                </p:cNvSpPr>
                <p:nvPr/>
              </p:nvSpPr>
              <p:spPr bwMode="auto">
                <a:xfrm>
                  <a:off x="640" y="1036"/>
                  <a:ext cx="3028" cy="403"/>
                </a:xfrm>
                <a:prstGeom prst="rect">
                  <a:avLst/>
                </a:prstGeom>
                <a:noFill/>
                <a:ln w="7">
                  <a:solidFill>
                    <a:srgbClr val="A0A0A0"/>
                  </a:solidFill>
                  <a:miter lim="800000"/>
                  <a:headEnd/>
                  <a:tailEnd/>
                </a:ln>
              </p:spPr>
              <p:txBody>
                <a:bodyPr/>
                <a:lstStyle/>
                <a:p>
                  <a:endParaRPr lang="de-DE"/>
                </a:p>
              </p:txBody>
            </p:sp>
          </p:grpSp>
          <p:grpSp>
            <p:nvGrpSpPr>
              <p:cNvPr id="12" name="Group 27"/>
              <p:cNvGrpSpPr>
                <a:grpSpLocks/>
              </p:cNvGrpSpPr>
              <p:nvPr/>
            </p:nvGrpSpPr>
            <p:grpSpPr bwMode="auto">
              <a:xfrm>
                <a:off x="0" y="1439"/>
                <a:ext cx="640" cy="518"/>
                <a:chOff x="0" y="1439"/>
                <a:chExt cx="640" cy="518"/>
              </a:xfrm>
            </p:grpSpPr>
            <p:sp>
              <p:nvSpPr>
                <p:cNvPr id="38952" name="Rectangle 28"/>
                <p:cNvSpPr>
                  <a:spLocks noChangeArrowheads="1"/>
                </p:cNvSpPr>
                <p:nvPr/>
              </p:nvSpPr>
              <p:spPr bwMode="auto">
                <a:xfrm>
                  <a:off x="28" y="1439"/>
                  <a:ext cx="584" cy="518"/>
                </a:xfrm>
                <a:prstGeom prst="rect">
                  <a:avLst/>
                </a:prstGeom>
                <a:noFill/>
                <a:ln w="9525">
                  <a:noFill/>
                  <a:miter lim="800000"/>
                  <a:headEnd/>
                  <a:tailEnd/>
                </a:ln>
              </p:spPr>
              <p:txBody>
                <a:bodyPr/>
                <a:lstStyle/>
                <a:p>
                  <a:pPr algn="l">
                    <a:lnSpc>
                      <a:spcPct val="100000"/>
                    </a:lnSpc>
                    <a:buClrTx/>
                    <a:buFontTx/>
                    <a:buNone/>
                  </a:pPr>
                  <a:r>
                    <a:rPr lang="en-US" sz="1600" b="0">
                      <a:latin typeface="Times New Roman" pitchFamily="18" charset="0"/>
                      <a:cs typeface="Times New Roman" pitchFamily="18" charset="0"/>
                    </a:rPr>
                    <a:t>Mechanisch</a:t>
                  </a:r>
                  <a:endParaRPr lang="en-US" sz="3200" b="0">
                    <a:latin typeface="Times New Roman" pitchFamily="18" charset="0"/>
                  </a:endParaRPr>
                </a:p>
              </p:txBody>
            </p:sp>
            <p:sp>
              <p:nvSpPr>
                <p:cNvPr id="38953" name="Rectangle 29"/>
                <p:cNvSpPr>
                  <a:spLocks noChangeArrowheads="1"/>
                </p:cNvSpPr>
                <p:nvPr/>
              </p:nvSpPr>
              <p:spPr bwMode="auto">
                <a:xfrm>
                  <a:off x="0" y="1439"/>
                  <a:ext cx="640" cy="518"/>
                </a:xfrm>
                <a:prstGeom prst="rect">
                  <a:avLst/>
                </a:prstGeom>
                <a:noFill/>
                <a:ln w="7">
                  <a:solidFill>
                    <a:srgbClr val="A0A0A0"/>
                  </a:solidFill>
                  <a:miter lim="800000"/>
                  <a:headEnd/>
                  <a:tailEnd/>
                </a:ln>
              </p:spPr>
              <p:txBody>
                <a:bodyPr/>
                <a:lstStyle/>
                <a:p>
                  <a:endParaRPr lang="de-DE"/>
                </a:p>
              </p:txBody>
            </p:sp>
          </p:grpSp>
          <p:grpSp>
            <p:nvGrpSpPr>
              <p:cNvPr id="13" name="Group 30"/>
              <p:cNvGrpSpPr>
                <a:grpSpLocks/>
              </p:cNvGrpSpPr>
              <p:nvPr/>
            </p:nvGrpSpPr>
            <p:grpSpPr bwMode="auto">
              <a:xfrm>
                <a:off x="640" y="1439"/>
                <a:ext cx="3028" cy="518"/>
                <a:chOff x="640" y="1439"/>
                <a:chExt cx="3028" cy="518"/>
              </a:xfrm>
            </p:grpSpPr>
            <p:sp>
              <p:nvSpPr>
                <p:cNvPr id="38950" name="Rectangle 31"/>
                <p:cNvSpPr>
                  <a:spLocks noChangeArrowheads="1"/>
                </p:cNvSpPr>
                <p:nvPr/>
              </p:nvSpPr>
              <p:spPr bwMode="auto">
                <a:xfrm>
                  <a:off x="668" y="1439"/>
                  <a:ext cx="2972" cy="518"/>
                </a:xfrm>
                <a:prstGeom prst="rect">
                  <a:avLst/>
                </a:prstGeom>
                <a:noFill/>
                <a:ln w="9525">
                  <a:noFill/>
                  <a:miter lim="800000"/>
                  <a:headEnd/>
                  <a:tailEnd/>
                </a:ln>
              </p:spPr>
              <p:txBody>
                <a:bodyPr/>
                <a:lstStyle/>
                <a:p>
                  <a:pPr algn="l">
                    <a:lnSpc>
                      <a:spcPct val="100000"/>
                    </a:lnSpc>
                    <a:buClrTx/>
                    <a:buFontTx/>
                    <a:buNone/>
                  </a:pPr>
                  <a:r>
                    <a:rPr lang="en-US" sz="1800" b="0">
                      <a:latin typeface="Times New Roman" pitchFamily="18" charset="0"/>
                      <a:cs typeface="Times New Roman" pitchFamily="18" charset="0"/>
                    </a:rPr>
                    <a:t>Kraft, Druck, Torsion, Massenfluss, Amplitude von Dichtewellen (Akustik)</a:t>
                  </a:r>
                </a:p>
                <a:p>
                  <a:pPr algn="l">
                    <a:lnSpc>
                      <a:spcPct val="100000"/>
                    </a:lnSpc>
                    <a:buClrTx/>
                    <a:buFontTx/>
                    <a:buNone/>
                  </a:pPr>
                  <a:endParaRPr lang="en-US" sz="3600" b="0">
                    <a:latin typeface="Times New Roman" pitchFamily="18" charset="0"/>
                  </a:endParaRPr>
                </a:p>
              </p:txBody>
            </p:sp>
            <p:sp>
              <p:nvSpPr>
                <p:cNvPr id="38951" name="Rectangle 32"/>
                <p:cNvSpPr>
                  <a:spLocks noChangeArrowheads="1"/>
                </p:cNvSpPr>
                <p:nvPr/>
              </p:nvSpPr>
              <p:spPr bwMode="auto">
                <a:xfrm>
                  <a:off x="640" y="1439"/>
                  <a:ext cx="3028" cy="518"/>
                </a:xfrm>
                <a:prstGeom prst="rect">
                  <a:avLst/>
                </a:prstGeom>
                <a:noFill/>
                <a:ln w="7">
                  <a:solidFill>
                    <a:srgbClr val="A0A0A0"/>
                  </a:solidFill>
                  <a:miter lim="800000"/>
                  <a:headEnd/>
                  <a:tailEnd/>
                </a:ln>
              </p:spPr>
              <p:txBody>
                <a:bodyPr/>
                <a:lstStyle/>
                <a:p>
                  <a:endParaRPr lang="de-DE"/>
                </a:p>
              </p:txBody>
            </p:sp>
          </p:grpSp>
          <p:grpSp>
            <p:nvGrpSpPr>
              <p:cNvPr id="14" name="Group 33"/>
              <p:cNvGrpSpPr>
                <a:grpSpLocks/>
              </p:cNvGrpSpPr>
              <p:nvPr/>
            </p:nvGrpSpPr>
            <p:grpSpPr bwMode="auto">
              <a:xfrm>
                <a:off x="0" y="1957"/>
                <a:ext cx="640" cy="518"/>
                <a:chOff x="0" y="1957"/>
                <a:chExt cx="640" cy="518"/>
              </a:xfrm>
            </p:grpSpPr>
            <p:sp>
              <p:nvSpPr>
                <p:cNvPr id="38948" name="Rectangle 34"/>
                <p:cNvSpPr>
                  <a:spLocks noChangeArrowheads="1"/>
                </p:cNvSpPr>
                <p:nvPr/>
              </p:nvSpPr>
              <p:spPr bwMode="auto">
                <a:xfrm>
                  <a:off x="28" y="1957"/>
                  <a:ext cx="584" cy="518"/>
                </a:xfrm>
                <a:prstGeom prst="rect">
                  <a:avLst/>
                </a:prstGeom>
                <a:noFill/>
                <a:ln w="9525">
                  <a:noFill/>
                  <a:miter lim="800000"/>
                  <a:headEnd/>
                  <a:tailEnd/>
                </a:ln>
              </p:spPr>
              <p:txBody>
                <a:bodyPr/>
                <a:lstStyle/>
                <a:p>
                  <a:pPr algn="l">
                    <a:lnSpc>
                      <a:spcPct val="100000"/>
                    </a:lnSpc>
                    <a:buClrTx/>
                    <a:buFontTx/>
                    <a:buNone/>
                  </a:pPr>
                  <a:r>
                    <a:rPr lang="en-US" sz="1800" b="0">
                      <a:latin typeface="Times New Roman" pitchFamily="18" charset="0"/>
                      <a:cs typeface="Times New Roman" pitchFamily="18" charset="0"/>
                    </a:rPr>
                    <a:t>Magnetisch</a:t>
                  </a:r>
                </a:p>
                <a:p>
                  <a:pPr algn="l">
                    <a:lnSpc>
                      <a:spcPct val="100000"/>
                    </a:lnSpc>
                    <a:buClrTx/>
                    <a:buFontTx/>
                    <a:buNone/>
                  </a:pPr>
                  <a:endParaRPr lang="en-US" sz="3600" b="0">
                    <a:latin typeface="Times New Roman" pitchFamily="18" charset="0"/>
                  </a:endParaRPr>
                </a:p>
              </p:txBody>
            </p:sp>
            <p:sp>
              <p:nvSpPr>
                <p:cNvPr id="38949" name="Rectangle 35"/>
                <p:cNvSpPr>
                  <a:spLocks noChangeArrowheads="1"/>
                </p:cNvSpPr>
                <p:nvPr/>
              </p:nvSpPr>
              <p:spPr bwMode="auto">
                <a:xfrm>
                  <a:off x="0" y="1957"/>
                  <a:ext cx="640" cy="518"/>
                </a:xfrm>
                <a:prstGeom prst="rect">
                  <a:avLst/>
                </a:prstGeom>
                <a:noFill/>
                <a:ln w="7">
                  <a:solidFill>
                    <a:srgbClr val="A0A0A0"/>
                  </a:solidFill>
                  <a:miter lim="800000"/>
                  <a:headEnd/>
                  <a:tailEnd/>
                </a:ln>
              </p:spPr>
              <p:txBody>
                <a:bodyPr/>
                <a:lstStyle/>
                <a:p>
                  <a:endParaRPr lang="de-DE"/>
                </a:p>
              </p:txBody>
            </p:sp>
          </p:grpSp>
          <p:grpSp>
            <p:nvGrpSpPr>
              <p:cNvPr id="15" name="Group 36"/>
              <p:cNvGrpSpPr>
                <a:grpSpLocks/>
              </p:cNvGrpSpPr>
              <p:nvPr/>
            </p:nvGrpSpPr>
            <p:grpSpPr bwMode="auto">
              <a:xfrm>
                <a:off x="640" y="1957"/>
                <a:ext cx="3028" cy="518"/>
                <a:chOff x="640" y="1957"/>
                <a:chExt cx="3028" cy="518"/>
              </a:xfrm>
            </p:grpSpPr>
            <p:sp>
              <p:nvSpPr>
                <p:cNvPr id="38946" name="Rectangle 37"/>
                <p:cNvSpPr>
                  <a:spLocks noChangeArrowheads="1"/>
                </p:cNvSpPr>
                <p:nvPr/>
              </p:nvSpPr>
              <p:spPr bwMode="auto">
                <a:xfrm>
                  <a:off x="668" y="1957"/>
                  <a:ext cx="2972" cy="518"/>
                </a:xfrm>
                <a:prstGeom prst="rect">
                  <a:avLst/>
                </a:prstGeom>
                <a:noFill/>
                <a:ln w="9525">
                  <a:noFill/>
                  <a:miter lim="800000"/>
                  <a:headEnd/>
                  <a:tailEnd/>
                </a:ln>
              </p:spPr>
              <p:txBody>
                <a:bodyPr/>
                <a:lstStyle/>
                <a:p>
                  <a:pPr algn="l">
                    <a:lnSpc>
                      <a:spcPct val="100000"/>
                    </a:lnSpc>
                    <a:buClrTx/>
                    <a:buFontTx/>
                    <a:buNone/>
                  </a:pPr>
                  <a:r>
                    <a:rPr lang="en-US" sz="1800" b="0">
                      <a:latin typeface="Times New Roman" pitchFamily="18" charset="0"/>
                      <a:cs typeface="Times New Roman" pitchFamily="18" charset="0"/>
                    </a:rPr>
                    <a:t>Magnetische Permeabilität, Magnetfeldstärke, Magnetisierung</a:t>
                  </a:r>
                </a:p>
                <a:p>
                  <a:pPr algn="l">
                    <a:lnSpc>
                      <a:spcPct val="100000"/>
                    </a:lnSpc>
                    <a:buClrTx/>
                    <a:buFontTx/>
                    <a:buNone/>
                  </a:pPr>
                  <a:endParaRPr lang="en-US" sz="3600" b="0">
                    <a:latin typeface="Times New Roman" pitchFamily="18" charset="0"/>
                  </a:endParaRPr>
                </a:p>
              </p:txBody>
            </p:sp>
            <p:sp>
              <p:nvSpPr>
                <p:cNvPr id="38947" name="Rectangle 38"/>
                <p:cNvSpPr>
                  <a:spLocks noChangeArrowheads="1"/>
                </p:cNvSpPr>
                <p:nvPr/>
              </p:nvSpPr>
              <p:spPr bwMode="auto">
                <a:xfrm>
                  <a:off x="640" y="1957"/>
                  <a:ext cx="3028" cy="518"/>
                </a:xfrm>
                <a:prstGeom prst="rect">
                  <a:avLst/>
                </a:prstGeom>
                <a:noFill/>
                <a:ln w="7">
                  <a:solidFill>
                    <a:srgbClr val="A0A0A0"/>
                  </a:solidFill>
                  <a:miter lim="800000"/>
                  <a:headEnd/>
                  <a:tailEnd/>
                </a:ln>
              </p:spPr>
              <p:txBody>
                <a:bodyPr/>
                <a:lstStyle/>
                <a:p>
                  <a:endParaRPr lang="de-DE"/>
                </a:p>
              </p:txBody>
            </p:sp>
          </p:grpSp>
          <p:grpSp>
            <p:nvGrpSpPr>
              <p:cNvPr id="16" name="Group 39"/>
              <p:cNvGrpSpPr>
                <a:grpSpLocks/>
              </p:cNvGrpSpPr>
              <p:nvPr/>
            </p:nvGrpSpPr>
            <p:grpSpPr bwMode="auto">
              <a:xfrm>
                <a:off x="0" y="2475"/>
                <a:ext cx="640" cy="403"/>
                <a:chOff x="0" y="2475"/>
                <a:chExt cx="640" cy="403"/>
              </a:xfrm>
            </p:grpSpPr>
            <p:sp>
              <p:nvSpPr>
                <p:cNvPr id="38944" name="Rectangle 40"/>
                <p:cNvSpPr>
                  <a:spLocks noChangeArrowheads="1"/>
                </p:cNvSpPr>
                <p:nvPr/>
              </p:nvSpPr>
              <p:spPr bwMode="auto">
                <a:xfrm>
                  <a:off x="28" y="2475"/>
                  <a:ext cx="584" cy="403"/>
                </a:xfrm>
                <a:prstGeom prst="rect">
                  <a:avLst/>
                </a:prstGeom>
                <a:noFill/>
                <a:ln w="9525">
                  <a:noFill/>
                  <a:miter lim="800000"/>
                  <a:headEnd/>
                  <a:tailEnd/>
                </a:ln>
              </p:spPr>
              <p:txBody>
                <a:bodyPr/>
                <a:lstStyle/>
                <a:p>
                  <a:pPr algn="l">
                    <a:lnSpc>
                      <a:spcPct val="100000"/>
                    </a:lnSpc>
                    <a:buClrTx/>
                    <a:buFontTx/>
                    <a:buNone/>
                  </a:pPr>
                  <a:r>
                    <a:rPr lang="en-US" sz="1800" b="0">
                      <a:latin typeface="Times New Roman" pitchFamily="18" charset="0"/>
                      <a:cs typeface="Times New Roman" pitchFamily="18" charset="0"/>
                    </a:rPr>
                    <a:t>Elektrisch</a:t>
                  </a:r>
                </a:p>
                <a:p>
                  <a:pPr algn="l">
                    <a:lnSpc>
                      <a:spcPct val="100000"/>
                    </a:lnSpc>
                    <a:buClrTx/>
                    <a:buFontTx/>
                    <a:buNone/>
                  </a:pPr>
                  <a:endParaRPr lang="en-US" sz="3600" b="0">
                    <a:latin typeface="Times New Roman" pitchFamily="18" charset="0"/>
                  </a:endParaRPr>
                </a:p>
              </p:txBody>
            </p:sp>
            <p:sp>
              <p:nvSpPr>
                <p:cNvPr id="38945" name="Rectangle 41"/>
                <p:cNvSpPr>
                  <a:spLocks noChangeArrowheads="1"/>
                </p:cNvSpPr>
                <p:nvPr/>
              </p:nvSpPr>
              <p:spPr bwMode="auto">
                <a:xfrm>
                  <a:off x="0" y="2475"/>
                  <a:ext cx="640" cy="403"/>
                </a:xfrm>
                <a:prstGeom prst="rect">
                  <a:avLst/>
                </a:prstGeom>
                <a:noFill/>
                <a:ln w="7">
                  <a:solidFill>
                    <a:srgbClr val="A0A0A0"/>
                  </a:solidFill>
                  <a:miter lim="800000"/>
                  <a:headEnd/>
                  <a:tailEnd/>
                </a:ln>
              </p:spPr>
              <p:txBody>
                <a:bodyPr/>
                <a:lstStyle/>
                <a:p>
                  <a:endParaRPr lang="de-DE"/>
                </a:p>
              </p:txBody>
            </p:sp>
          </p:grpSp>
          <p:grpSp>
            <p:nvGrpSpPr>
              <p:cNvPr id="17" name="Group 42"/>
              <p:cNvGrpSpPr>
                <a:grpSpLocks/>
              </p:cNvGrpSpPr>
              <p:nvPr/>
            </p:nvGrpSpPr>
            <p:grpSpPr bwMode="auto">
              <a:xfrm>
                <a:off x="640" y="2475"/>
                <a:ext cx="3028" cy="403"/>
                <a:chOff x="640" y="2475"/>
                <a:chExt cx="3028" cy="403"/>
              </a:xfrm>
            </p:grpSpPr>
            <p:sp>
              <p:nvSpPr>
                <p:cNvPr id="38942" name="Rectangle 43"/>
                <p:cNvSpPr>
                  <a:spLocks noChangeArrowheads="1"/>
                </p:cNvSpPr>
                <p:nvPr/>
              </p:nvSpPr>
              <p:spPr bwMode="auto">
                <a:xfrm>
                  <a:off x="668" y="2475"/>
                  <a:ext cx="2972" cy="403"/>
                </a:xfrm>
                <a:prstGeom prst="rect">
                  <a:avLst/>
                </a:prstGeom>
                <a:noFill/>
                <a:ln w="9525">
                  <a:noFill/>
                  <a:miter lim="800000"/>
                  <a:headEnd/>
                  <a:tailEnd/>
                </a:ln>
              </p:spPr>
              <p:txBody>
                <a:bodyPr/>
                <a:lstStyle/>
                <a:p>
                  <a:pPr algn="l">
                    <a:lnSpc>
                      <a:spcPct val="100000"/>
                    </a:lnSpc>
                    <a:buClrTx/>
                    <a:buFontTx/>
                    <a:buNone/>
                  </a:pPr>
                  <a:r>
                    <a:rPr lang="en-US" sz="1800" b="0">
                      <a:latin typeface="Times New Roman" pitchFamily="18" charset="0"/>
                      <a:cs typeface="Times New Roman" pitchFamily="18" charset="0"/>
                    </a:rPr>
                    <a:t>Ladung, Strom, Kapazität</a:t>
                  </a:r>
                </a:p>
                <a:p>
                  <a:pPr algn="l">
                    <a:lnSpc>
                      <a:spcPct val="100000"/>
                    </a:lnSpc>
                    <a:buClrTx/>
                    <a:buFontTx/>
                    <a:buNone/>
                  </a:pPr>
                  <a:endParaRPr lang="en-US" sz="3600" b="0">
                    <a:latin typeface="Times New Roman" pitchFamily="18" charset="0"/>
                  </a:endParaRPr>
                </a:p>
              </p:txBody>
            </p:sp>
            <p:sp>
              <p:nvSpPr>
                <p:cNvPr id="38943" name="Rectangle 44"/>
                <p:cNvSpPr>
                  <a:spLocks noChangeArrowheads="1"/>
                </p:cNvSpPr>
                <p:nvPr/>
              </p:nvSpPr>
              <p:spPr bwMode="auto">
                <a:xfrm>
                  <a:off x="640" y="2475"/>
                  <a:ext cx="3028" cy="403"/>
                </a:xfrm>
                <a:prstGeom prst="rect">
                  <a:avLst/>
                </a:prstGeom>
                <a:noFill/>
                <a:ln w="7">
                  <a:solidFill>
                    <a:srgbClr val="A0A0A0"/>
                  </a:solidFill>
                  <a:miter lim="800000"/>
                  <a:headEnd/>
                  <a:tailEnd/>
                </a:ln>
              </p:spPr>
              <p:txBody>
                <a:bodyPr/>
                <a:lstStyle/>
                <a:p>
                  <a:endParaRPr lang="de-DE"/>
                </a:p>
              </p:txBody>
            </p:sp>
          </p:grpSp>
          <p:grpSp>
            <p:nvGrpSpPr>
              <p:cNvPr id="18" name="Group 45"/>
              <p:cNvGrpSpPr>
                <a:grpSpLocks/>
              </p:cNvGrpSpPr>
              <p:nvPr/>
            </p:nvGrpSpPr>
            <p:grpSpPr bwMode="auto">
              <a:xfrm>
                <a:off x="0" y="2878"/>
                <a:ext cx="640" cy="403"/>
                <a:chOff x="0" y="2878"/>
                <a:chExt cx="640" cy="403"/>
              </a:xfrm>
            </p:grpSpPr>
            <p:sp>
              <p:nvSpPr>
                <p:cNvPr id="38940" name="Rectangle 46"/>
                <p:cNvSpPr>
                  <a:spLocks noChangeArrowheads="1"/>
                </p:cNvSpPr>
                <p:nvPr/>
              </p:nvSpPr>
              <p:spPr bwMode="auto">
                <a:xfrm>
                  <a:off x="28" y="2878"/>
                  <a:ext cx="584" cy="403"/>
                </a:xfrm>
                <a:prstGeom prst="rect">
                  <a:avLst/>
                </a:prstGeom>
                <a:noFill/>
                <a:ln w="9525">
                  <a:noFill/>
                  <a:miter lim="800000"/>
                  <a:headEnd/>
                  <a:tailEnd/>
                </a:ln>
              </p:spPr>
              <p:txBody>
                <a:bodyPr/>
                <a:lstStyle/>
                <a:p>
                  <a:pPr algn="l">
                    <a:lnSpc>
                      <a:spcPct val="100000"/>
                    </a:lnSpc>
                    <a:buClrTx/>
                    <a:buFontTx/>
                    <a:buNone/>
                  </a:pPr>
                  <a:r>
                    <a:rPr lang="en-US" sz="1800" b="0">
                      <a:latin typeface="Times New Roman" pitchFamily="18" charset="0"/>
                      <a:cs typeface="Times New Roman" pitchFamily="18" charset="0"/>
                    </a:rPr>
                    <a:t>Chemisch</a:t>
                  </a:r>
                </a:p>
                <a:p>
                  <a:pPr algn="l">
                    <a:lnSpc>
                      <a:spcPct val="100000"/>
                    </a:lnSpc>
                    <a:buClrTx/>
                    <a:buFontTx/>
                    <a:buNone/>
                  </a:pPr>
                  <a:endParaRPr lang="en-US" sz="3600" b="0">
                    <a:latin typeface="Times New Roman" pitchFamily="18" charset="0"/>
                  </a:endParaRPr>
                </a:p>
              </p:txBody>
            </p:sp>
            <p:sp>
              <p:nvSpPr>
                <p:cNvPr id="38941" name="Rectangle 47"/>
                <p:cNvSpPr>
                  <a:spLocks noChangeArrowheads="1"/>
                </p:cNvSpPr>
                <p:nvPr/>
              </p:nvSpPr>
              <p:spPr bwMode="auto">
                <a:xfrm>
                  <a:off x="0" y="2878"/>
                  <a:ext cx="640" cy="403"/>
                </a:xfrm>
                <a:prstGeom prst="rect">
                  <a:avLst/>
                </a:prstGeom>
                <a:noFill/>
                <a:ln w="7">
                  <a:solidFill>
                    <a:srgbClr val="A0A0A0"/>
                  </a:solidFill>
                  <a:miter lim="800000"/>
                  <a:headEnd/>
                  <a:tailEnd/>
                </a:ln>
              </p:spPr>
              <p:txBody>
                <a:bodyPr/>
                <a:lstStyle/>
                <a:p>
                  <a:endParaRPr lang="de-DE"/>
                </a:p>
              </p:txBody>
            </p:sp>
          </p:grpSp>
          <p:grpSp>
            <p:nvGrpSpPr>
              <p:cNvPr id="19" name="Group 48"/>
              <p:cNvGrpSpPr>
                <a:grpSpLocks/>
              </p:cNvGrpSpPr>
              <p:nvPr/>
            </p:nvGrpSpPr>
            <p:grpSpPr bwMode="auto">
              <a:xfrm>
                <a:off x="640" y="2878"/>
                <a:ext cx="3028" cy="403"/>
                <a:chOff x="640" y="2878"/>
                <a:chExt cx="3028" cy="403"/>
              </a:xfrm>
            </p:grpSpPr>
            <p:sp>
              <p:nvSpPr>
                <p:cNvPr id="38938" name="Rectangle 49"/>
                <p:cNvSpPr>
                  <a:spLocks noChangeArrowheads="1"/>
                </p:cNvSpPr>
                <p:nvPr/>
              </p:nvSpPr>
              <p:spPr bwMode="auto">
                <a:xfrm>
                  <a:off x="668" y="2878"/>
                  <a:ext cx="2972" cy="403"/>
                </a:xfrm>
                <a:prstGeom prst="rect">
                  <a:avLst/>
                </a:prstGeom>
                <a:noFill/>
                <a:ln w="9525">
                  <a:noFill/>
                  <a:miter lim="800000"/>
                  <a:headEnd/>
                  <a:tailEnd/>
                </a:ln>
              </p:spPr>
              <p:txBody>
                <a:bodyPr/>
                <a:lstStyle/>
                <a:p>
                  <a:pPr algn="l">
                    <a:lnSpc>
                      <a:spcPct val="100000"/>
                    </a:lnSpc>
                    <a:buClrTx/>
                    <a:buFontTx/>
                    <a:buNone/>
                  </a:pPr>
                  <a:r>
                    <a:rPr lang="en-US" sz="1800" b="0">
                      <a:latin typeface="Times New Roman" pitchFamily="18" charset="0"/>
                      <a:cs typeface="Times New Roman" pitchFamily="18" charset="0"/>
                    </a:rPr>
                    <a:t>Gaskonzentration, Toxizität, Geruch, Feuchtigkeit, ph-Wert</a:t>
                  </a:r>
                </a:p>
                <a:p>
                  <a:pPr algn="l">
                    <a:lnSpc>
                      <a:spcPct val="100000"/>
                    </a:lnSpc>
                    <a:buClrTx/>
                    <a:buFontTx/>
                    <a:buNone/>
                  </a:pPr>
                  <a:endParaRPr lang="en-US" sz="3600" b="0">
                    <a:latin typeface="Times New Roman" pitchFamily="18" charset="0"/>
                  </a:endParaRPr>
                </a:p>
              </p:txBody>
            </p:sp>
            <p:sp>
              <p:nvSpPr>
                <p:cNvPr id="38939" name="Rectangle 50"/>
                <p:cNvSpPr>
                  <a:spLocks noChangeArrowheads="1"/>
                </p:cNvSpPr>
                <p:nvPr/>
              </p:nvSpPr>
              <p:spPr bwMode="auto">
                <a:xfrm>
                  <a:off x="640" y="2878"/>
                  <a:ext cx="3028" cy="403"/>
                </a:xfrm>
                <a:prstGeom prst="rect">
                  <a:avLst/>
                </a:prstGeom>
                <a:noFill/>
                <a:ln w="7">
                  <a:solidFill>
                    <a:srgbClr val="A0A0A0"/>
                  </a:solidFill>
                  <a:miter lim="800000"/>
                  <a:headEnd/>
                  <a:tailEnd/>
                </a:ln>
              </p:spPr>
              <p:txBody>
                <a:bodyPr/>
                <a:lstStyle/>
                <a:p>
                  <a:endParaRPr lang="de-DE"/>
                </a:p>
              </p:txBody>
            </p:sp>
          </p:grpSp>
          <p:grpSp>
            <p:nvGrpSpPr>
              <p:cNvPr id="20" name="Group 51"/>
              <p:cNvGrpSpPr>
                <a:grpSpLocks/>
              </p:cNvGrpSpPr>
              <p:nvPr/>
            </p:nvGrpSpPr>
            <p:grpSpPr bwMode="auto">
              <a:xfrm>
                <a:off x="0" y="3281"/>
                <a:ext cx="640" cy="518"/>
                <a:chOff x="0" y="3281"/>
                <a:chExt cx="640" cy="518"/>
              </a:xfrm>
            </p:grpSpPr>
            <p:sp>
              <p:nvSpPr>
                <p:cNvPr id="38936" name="Rectangle 52"/>
                <p:cNvSpPr>
                  <a:spLocks noChangeArrowheads="1"/>
                </p:cNvSpPr>
                <p:nvPr/>
              </p:nvSpPr>
              <p:spPr bwMode="auto">
                <a:xfrm>
                  <a:off x="28" y="3281"/>
                  <a:ext cx="584" cy="518"/>
                </a:xfrm>
                <a:prstGeom prst="rect">
                  <a:avLst/>
                </a:prstGeom>
                <a:noFill/>
                <a:ln w="9525">
                  <a:noFill/>
                  <a:miter lim="800000"/>
                  <a:headEnd/>
                  <a:tailEnd/>
                </a:ln>
              </p:spPr>
              <p:txBody>
                <a:bodyPr/>
                <a:lstStyle/>
                <a:p>
                  <a:pPr algn="l">
                    <a:lnSpc>
                      <a:spcPct val="100000"/>
                    </a:lnSpc>
                    <a:buClrTx/>
                    <a:buFontTx/>
                    <a:buNone/>
                  </a:pPr>
                  <a:r>
                    <a:rPr lang="en-US" sz="1800" b="0">
                      <a:latin typeface="Times New Roman" pitchFamily="18" charset="0"/>
                      <a:cs typeface="Times New Roman" pitchFamily="18" charset="0"/>
                    </a:rPr>
                    <a:t>Biologisch</a:t>
                  </a:r>
                </a:p>
                <a:p>
                  <a:pPr algn="l">
                    <a:lnSpc>
                      <a:spcPct val="100000"/>
                    </a:lnSpc>
                    <a:buClrTx/>
                    <a:buFontTx/>
                    <a:buNone/>
                  </a:pPr>
                  <a:endParaRPr lang="en-US" sz="3600" b="0">
                    <a:latin typeface="Times New Roman" pitchFamily="18" charset="0"/>
                  </a:endParaRPr>
                </a:p>
              </p:txBody>
            </p:sp>
            <p:sp>
              <p:nvSpPr>
                <p:cNvPr id="38937" name="Rectangle 53"/>
                <p:cNvSpPr>
                  <a:spLocks noChangeArrowheads="1"/>
                </p:cNvSpPr>
                <p:nvPr/>
              </p:nvSpPr>
              <p:spPr bwMode="auto">
                <a:xfrm>
                  <a:off x="0" y="3281"/>
                  <a:ext cx="640" cy="518"/>
                </a:xfrm>
                <a:prstGeom prst="rect">
                  <a:avLst/>
                </a:prstGeom>
                <a:noFill/>
                <a:ln w="7">
                  <a:solidFill>
                    <a:srgbClr val="A0A0A0"/>
                  </a:solidFill>
                  <a:miter lim="800000"/>
                  <a:headEnd/>
                  <a:tailEnd/>
                </a:ln>
              </p:spPr>
              <p:txBody>
                <a:bodyPr/>
                <a:lstStyle/>
                <a:p>
                  <a:endParaRPr lang="de-DE"/>
                </a:p>
              </p:txBody>
            </p:sp>
          </p:grpSp>
          <p:grpSp>
            <p:nvGrpSpPr>
              <p:cNvPr id="21" name="Group 54"/>
              <p:cNvGrpSpPr>
                <a:grpSpLocks/>
              </p:cNvGrpSpPr>
              <p:nvPr/>
            </p:nvGrpSpPr>
            <p:grpSpPr bwMode="auto">
              <a:xfrm>
                <a:off x="640" y="3281"/>
                <a:ext cx="3028" cy="518"/>
                <a:chOff x="640" y="3281"/>
                <a:chExt cx="3028" cy="518"/>
              </a:xfrm>
            </p:grpSpPr>
            <p:sp>
              <p:nvSpPr>
                <p:cNvPr id="38934" name="Rectangle 55"/>
                <p:cNvSpPr>
                  <a:spLocks noChangeArrowheads="1"/>
                </p:cNvSpPr>
                <p:nvPr/>
              </p:nvSpPr>
              <p:spPr bwMode="auto">
                <a:xfrm>
                  <a:off x="668" y="3281"/>
                  <a:ext cx="2972" cy="518"/>
                </a:xfrm>
                <a:prstGeom prst="rect">
                  <a:avLst/>
                </a:prstGeom>
                <a:noFill/>
                <a:ln w="9525">
                  <a:noFill/>
                  <a:miter lim="800000"/>
                  <a:headEnd/>
                  <a:tailEnd/>
                </a:ln>
              </p:spPr>
              <p:txBody>
                <a:bodyPr/>
                <a:lstStyle/>
                <a:p>
                  <a:pPr algn="l">
                    <a:lnSpc>
                      <a:spcPct val="100000"/>
                    </a:lnSpc>
                    <a:buClrTx/>
                    <a:buFontTx/>
                    <a:buNone/>
                  </a:pPr>
                  <a:r>
                    <a:rPr lang="en-US" sz="1800" b="0">
                      <a:latin typeface="Times New Roman" pitchFamily="18" charset="0"/>
                      <a:cs typeface="Times New Roman" pitchFamily="18" charset="0"/>
                    </a:rPr>
                    <a:t>Zucker, Proteine, Hormone, Gene</a:t>
                  </a:r>
                </a:p>
                <a:p>
                  <a:pPr algn="l">
                    <a:lnSpc>
                      <a:spcPct val="100000"/>
                    </a:lnSpc>
                    <a:buClrTx/>
                    <a:buFontTx/>
                    <a:buNone/>
                  </a:pPr>
                  <a:endParaRPr lang="en-US" sz="3600" b="0">
                    <a:latin typeface="Times New Roman" pitchFamily="18" charset="0"/>
                  </a:endParaRPr>
                </a:p>
              </p:txBody>
            </p:sp>
            <p:sp>
              <p:nvSpPr>
                <p:cNvPr id="38935" name="Rectangle 56"/>
                <p:cNvSpPr>
                  <a:spLocks noChangeArrowheads="1"/>
                </p:cNvSpPr>
                <p:nvPr/>
              </p:nvSpPr>
              <p:spPr bwMode="auto">
                <a:xfrm>
                  <a:off x="640" y="3281"/>
                  <a:ext cx="3028" cy="518"/>
                </a:xfrm>
                <a:prstGeom prst="rect">
                  <a:avLst/>
                </a:prstGeom>
                <a:noFill/>
                <a:ln w="7">
                  <a:solidFill>
                    <a:srgbClr val="A0A0A0"/>
                  </a:solidFill>
                  <a:miter lim="800000"/>
                  <a:headEnd/>
                  <a:tailEnd/>
                </a:ln>
              </p:spPr>
              <p:txBody>
                <a:bodyPr/>
                <a:lstStyle/>
                <a:p>
                  <a:endParaRPr lang="de-DE"/>
                </a:p>
              </p:txBody>
            </p:sp>
          </p:grpSp>
        </p:grpSp>
        <p:sp>
          <p:nvSpPr>
            <p:cNvPr id="38917" name="Rectangle 57"/>
            <p:cNvSpPr>
              <a:spLocks noChangeArrowheads="1"/>
            </p:cNvSpPr>
            <p:nvPr/>
          </p:nvSpPr>
          <p:spPr bwMode="auto">
            <a:xfrm>
              <a:off x="-3" y="-3"/>
              <a:ext cx="3674" cy="3805"/>
            </a:xfrm>
            <a:prstGeom prst="rect">
              <a:avLst/>
            </a:prstGeom>
            <a:noFill/>
            <a:ln w="9525">
              <a:solidFill>
                <a:srgbClr val="A0A0A0"/>
              </a:solidFill>
              <a:miter lim="800000"/>
              <a:headEnd/>
              <a:tailEnd/>
            </a:ln>
          </p:spPr>
          <p:txBody>
            <a:bodyPr/>
            <a:lstStyle/>
            <a:p>
              <a:endParaRPr lang="de-DE"/>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de-DE" smtClean="0"/>
              <a:t>Klassifikation von Sensoren</a:t>
            </a:r>
          </a:p>
        </p:txBody>
      </p:sp>
      <p:sp>
        <p:nvSpPr>
          <p:cNvPr id="39939" name="Inhaltsplatzhalter 3"/>
          <p:cNvSpPr>
            <a:spLocks noGrp="1"/>
          </p:cNvSpPr>
          <p:nvPr>
            <p:ph idx="1"/>
          </p:nvPr>
        </p:nvSpPr>
        <p:spPr/>
        <p:txBody>
          <a:bodyPr/>
          <a:lstStyle/>
          <a:p>
            <a:r>
              <a:rPr lang="de-DE" sz="1600" smtClean="0"/>
              <a:t>Passiv/Aktiv:</a:t>
            </a:r>
          </a:p>
          <a:p>
            <a:pPr lvl="1"/>
            <a:r>
              <a:rPr lang="de-DE" sz="1400" b="0" smtClean="0"/>
              <a:t>Passiv: Sensor generiert elektrisches Signal ohne ext. Stromversorgung (z.B.  Piezoelektrischer Sensor, Thermogenerator)</a:t>
            </a:r>
          </a:p>
          <a:p>
            <a:pPr lvl="1"/>
            <a:r>
              <a:rPr lang="de-DE" sz="1400" b="0" smtClean="0"/>
              <a:t>Aktiv: Sensor benötigt externe Stromversorgung zur Messwandlung oder zur Anregung</a:t>
            </a:r>
          </a:p>
          <a:p>
            <a:endParaRPr lang="de-DE" sz="1400" smtClean="0"/>
          </a:p>
          <a:p>
            <a:r>
              <a:rPr lang="de-DE" sz="1600" smtClean="0"/>
              <a:t>Digital/ Analog:</a:t>
            </a:r>
          </a:p>
          <a:p>
            <a:pPr lvl="1"/>
            <a:r>
              <a:rPr lang="de-DE" sz="1400" b="0" smtClean="0"/>
              <a:t>Analog: Sensor liefert ein im Zeit- und Wertbereich kontinuierliches Signal (Physikalische Messwandler sind i.A. analog)</a:t>
            </a:r>
          </a:p>
          <a:p>
            <a:pPr lvl="1"/>
            <a:r>
              <a:rPr lang="de-DE" sz="1400" b="0" smtClean="0"/>
              <a:t>Digital: Sensor liefert ein zeit- und wertdiskretes Ausgangssignal (z.B. Inkrementalgeber)</a:t>
            </a:r>
          </a:p>
          <a:p>
            <a:pPr lvl="1"/>
            <a:r>
              <a:rPr lang="de-DE" sz="1400" smtClean="0"/>
              <a:t>Intelligente Sensorsysteme basieren i.A. auf analogen 	Messwandlern, liefern aber ein digitales Ausgangssignal. Digitale Ausgangssignale lassen sich leichter verarbeiten und übertragen.</a:t>
            </a:r>
          </a:p>
          <a:p>
            <a:endParaRPr lang="de-DE" sz="1400" smtClean="0">
              <a:solidFill>
                <a:schemeClr val="tx1"/>
              </a:solidFill>
            </a:endParaRPr>
          </a:p>
          <a:p>
            <a:r>
              <a:rPr lang="de-DE" sz="1600" smtClean="0">
                <a:solidFill>
                  <a:schemeClr val="tx1"/>
                </a:solidFill>
              </a:rPr>
              <a:t>Struktur der Messschaltung: </a:t>
            </a:r>
          </a:p>
          <a:p>
            <a:pPr lvl="1"/>
            <a:r>
              <a:rPr lang="de-DE" sz="1400" b="0" smtClean="0"/>
              <a:t>Reihenstruktur  (deflection mode)</a:t>
            </a:r>
          </a:p>
          <a:p>
            <a:pPr lvl="1"/>
            <a:r>
              <a:rPr lang="de-DE" sz="1400" b="0" smtClean="0"/>
              <a:t>Parallelstruktur (meist als Brückenschaltung) </a:t>
            </a:r>
          </a:p>
          <a:p>
            <a:pPr lvl="1"/>
            <a:r>
              <a:rPr lang="de-DE" sz="1400" b="0" smtClean="0"/>
              <a:t>Kreisstruktur (Gegenkopplung, Null mode) </a:t>
            </a:r>
          </a:p>
          <a:p>
            <a:endParaRPr lang="de-DE" sz="1400" smtClean="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de-DE" smtClean="0"/>
              <a:t>Weltmarkt Sensoren</a:t>
            </a:r>
          </a:p>
        </p:txBody>
      </p:sp>
      <p:sp>
        <p:nvSpPr>
          <p:cNvPr id="40963" name="Rectangle 3"/>
          <p:cNvSpPr>
            <a:spLocks noChangeArrowheads="1"/>
          </p:cNvSpPr>
          <p:nvPr/>
        </p:nvSpPr>
        <p:spPr bwMode="auto">
          <a:xfrm>
            <a:off x="3143250" y="1885950"/>
            <a:ext cx="9144000" cy="0"/>
          </a:xfrm>
          <a:prstGeom prst="rect">
            <a:avLst/>
          </a:prstGeom>
          <a:noFill/>
          <a:ln w="9525">
            <a:noFill/>
            <a:miter lim="800000"/>
            <a:headEnd/>
            <a:tailEnd/>
          </a:ln>
        </p:spPr>
        <p:txBody>
          <a:bodyPr>
            <a:spAutoFit/>
          </a:bodyPr>
          <a:lstStyle/>
          <a:p>
            <a:endParaRPr lang="de-DE"/>
          </a:p>
        </p:txBody>
      </p:sp>
      <p:pic>
        <p:nvPicPr>
          <p:cNvPr id="40964" name="Picture 4"/>
          <p:cNvPicPr>
            <a:picLocks noChangeAspect="1" noChangeArrowheads="1"/>
          </p:cNvPicPr>
          <p:nvPr/>
        </p:nvPicPr>
        <p:blipFill>
          <a:blip r:embed="rId3" cstate="print"/>
          <a:srcRect/>
          <a:stretch>
            <a:fillRect/>
          </a:stretch>
        </p:blipFill>
        <p:spPr bwMode="auto">
          <a:xfrm>
            <a:off x="-5429250" y="928688"/>
            <a:ext cx="4597400" cy="4964112"/>
          </a:xfrm>
          <a:prstGeom prst="rect">
            <a:avLst/>
          </a:prstGeom>
          <a:noFill/>
          <a:ln w="9525">
            <a:noFill/>
            <a:miter lim="800000"/>
            <a:headEnd/>
            <a:tailEnd/>
          </a:ln>
        </p:spPr>
      </p:pic>
      <p:pic>
        <p:nvPicPr>
          <p:cNvPr id="40965" name="Picture 5"/>
          <p:cNvPicPr>
            <a:picLocks noChangeAspect="1" noChangeArrowheads="1"/>
          </p:cNvPicPr>
          <p:nvPr/>
        </p:nvPicPr>
        <p:blipFill>
          <a:blip r:embed="rId4" cstate="print"/>
          <a:srcRect/>
          <a:stretch>
            <a:fillRect/>
          </a:stretch>
        </p:blipFill>
        <p:spPr bwMode="auto">
          <a:xfrm>
            <a:off x="4429125" y="1657350"/>
            <a:ext cx="4429125" cy="2963863"/>
          </a:xfrm>
          <a:prstGeom prst="rect">
            <a:avLst/>
          </a:prstGeom>
          <a:noFill/>
          <a:ln w="57150">
            <a:noFill/>
            <a:miter lim="800000"/>
            <a:headEnd/>
            <a:tailEnd/>
          </a:ln>
        </p:spPr>
      </p:pic>
      <p:pic>
        <p:nvPicPr>
          <p:cNvPr id="40966" name="Picture 3"/>
          <p:cNvPicPr>
            <a:picLocks noChangeAspect="1" noChangeArrowheads="1"/>
          </p:cNvPicPr>
          <p:nvPr/>
        </p:nvPicPr>
        <p:blipFill>
          <a:blip r:embed="rId5" cstate="print"/>
          <a:srcRect/>
          <a:stretch>
            <a:fillRect/>
          </a:stretch>
        </p:blipFill>
        <p:spPr bwMode="auto">
          <a:xfrm>
            <a:off x="250825" y="1644650"/>
            <a:ext cx="4106863" cy="3013075"/>
          </a:xfrm>
          <a:prstGeom prst="rect">
            <a:avLst/>
          </a:prstGeom>
          <a:noFill/>
          <a:ln w="9525">
            <a:noFill/>
            <a:miter lim="800000"/>
            <a:headEnd/>
            <a:tailEnd/>
          </a:ln>
        </p:spPr>
      </p:pic>
      <p:sp>
        <p:nvSpPr>
          <p:cNvPr id="40967" name="Textfeld 6"/>
          <p:cNvSpPr txBox="1">
            <a:spLocks noChangeArrowheads="1"/>
          </p:cNvSpPr>
          <p:nvPr/>
        </p:nvSpPr>
        <p:spPr bwMode="auto">
          <a:xfrm>
            <a:off x="142875" y="5943600"/>
            <a:ext cx="3978275" cy="342900"/>
          </a:xfrm>
          <a:prstGeom prst="rect">
            <a:avLst/>
          </a:prstGeom>
          <a:noFill/>
          <a:ln w="9525">
            <a:noFill/>
            <a:miter lim="800000"/>
            <a:headEnd/>
            <a:tailEnd/>
          </a:ln>
        </p:spPr>
        <p:txBody>
          <a:bodyPr wrap="none">
            <a:spAutoFit/>
          </a:bodyPr>
          <a:lstStyle/>
          <a:p>
            <a:r>
              <a:rPr lang="de-DE" sz="1600"/>
              <a:t>Quelle: AMA Fachverband für Sensorik</a:t>
            </a:r>
          </a:p>
        </p:txBody>
      </p:sp>
      <p:pic>
        <p:nvPicPr>
          <p:cNvPr id="40968" name="Picture 4"/>
          <p:cNvPicPr>
            <a:picLocks noChangeAspect="1" noChangeArrowheads="1"/>
          </p:cNvPicPr>
          <p:nvPr/>
        </p:nvPicPr>
        <p:blipFill>
          <a:blip r:embed="rId3" cstate="print"/>
          <a:srcRect/>
          <a:stretch>
            <a:fillRect/>
          </a:stretch>
        </p:blipFill>
        <p:spPr bwMode="auto">
          <a:xfrm>
            <a:off x="9644063" y="857250"/>
            <a:ext cx="4597400" cy="4964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de-DE" sz="2000" smtClean="0">
                <a:cs typeface="Times New Roman" pitchFamily="18" charset="0"/>
              </a:rPr>
              <a:t>Marktvolumen Mikrosystemtechnik </a:t>
            </a:r>
            <a:r>
              <a:rPr lang="de-DE" sz="2000" smtClean="0"/>
              <a:t> </a:t>
            </a:r>
          </a:p>
        </p:txBody>
      </p:sp>
      <p:sp>
        <p:nvSpPr>
          <p:cNvPr id="2052" name="Rectangle 3"/>
          <p:cNvSpPr>
            <a:spLocks noChangeArrowheads="1"/>
          </p:cNvSpPr>
          <p:nvPr/>
        </p:nvSpPr>
        <p:spPr bwMode="auto">
          <a:xfrm>
            <a:off x="1590675" y="1323975"/>
            <a:ext cx="9144000" cy="0"/>
          </a:xfrm>
          <a:prstGeom prst="rect">
            <a:avLst/>
          </a:prstGeom>
          <a:noFill/>
          <a:ln w="9525">
            <a:noFill/>
            <a:miter lim="800000"/>
            <a:headEnd/>
            <a:tailEnd/>
          </a:ln>
        </p:spPr>
        <p:txBody>
          <a:bodyPr>
            <a:spAutoFit/>
          </a:bodyPr>
          <a:lstStyle/>
          <a:p>
            <a:endParaRPr lang="de-DE"/>
          </a:p>
        </p:txBody>
      </p:sp>
      <p:pic>
        <p:nvPicPr>
          <p:cNvPr id="2053" name="Picture 4"/>
          <p:cNvPicPr>
            <a:picLocks noChangeAspect="1" noChangeArrowheads="1"/>
          </p:cNvPicPr>
          <p:nvPr/>
        </p:nvPicPr>
        <p:blipFill>
          <a:blip r:embed="rId4" cstate="print"/>
          <a:srcRect/>
          <a:stretch>
            <a:fillRect/>
          </a:stretch>
        </p:blipFill>
        <p:spPr bwMode="auto">
          <a:xfrm>
            <a:off x="9805988" y="1108075"/>
            <a:ext cx="6267450" cy="4425950"/>
          </a:xfrm>
          <a:prstGeom prst="rect">
            <a:avLst/>
          </a:prstGeom>
          <a:noFill/>
          <a:ln w="9525">
            <a:noFill/>
            <a:miter lim="800000"/>
            <a:headEnd/>
            <a:tailEnd/>
          </a:ln>
        </p:spPr>
      </p:pic>
      <p:sp>
        <p:nvSpPr>
          <p:cNvPr id="2054" name="Text Box 2"/>
          <p:cNvSpPr txBox="1">
            <a:spLocks noChangeArrowheads="1"/>
          </p:cNvSpPr>
          <p:nvPr/>
        </p:nvSpPr>
        <p:spPr bwMode="auto">
          <a:xfrm>
            <a:off x="3581400" y="2133600"/>
            <a:ext cx="184150" cy="336550"/>
          </a:xfrm>
          <a:prstGeom prst="rect">
            <a:avLst/>
          </a:prstGeom>
          <a:noFill/>
          <a:ln w="12700">
            <a:noFill/>
            <a:miter lim="800000"/>
            <a:headEnd type="none" w="sm" len="sm"/>
            <a:tailEnd type="none" w="sm" len="sm"/>
          </a:ln>
        </p:spPr>
        <p:txBody>
          <a:bodyPr wrap="none">
            <a:spAutoFit/>
          </a:bodyPr>
          <a:lstStyle/>
          <a:p>
            <a:endParaRPr lang="de-DE" sz="1600">
              <a:latin typeface="Trebuchet MS" pitchFamily="34" charset="0"/>
            </a:endParaRPr>
          </a:p>
        </p:txBody>
      </p:sp>
      <p:graphicFrame>
        <p:nvGraphicFramePr>
          <p:cNvPr id="2050" name="Object 5"/>
          <p:cNvGraphicFramePr>
            <a:graphicFrameLocks noChangeAspect="1"/>
          </p:cNvGraphicFramePr>
          <p:nvPr/>
        </p:nvGraphicFramePr>
        <p:xfrm>
          <a:off x="857250" y="1571625"/>
          <a:ext cx="7162800" cy="3590925"/>
        </p:xfrm>
        <a:graphic>
          <a:graphicData uri="http://schemas.openxmlformats.org/presentationml/2006/ole">
            <mc:AlternateContent xmlns:mc="http://schemas.openxmlformats.org/markup-compatibility/2006">
              <mc:Choice xmlns:v="urn:schemas-microsoft-com:vml" Requires="v">
                <p:oleObj spid="_x0000_s2056" name="Diagramm" r:id="rId5" imgW="5457600" imgH="2736000" progId="Excel.Sheet.8">
                  <p:embed/>
                </p:oleObj>
              </mc:Choice>
              <mc:Fallback>
                <p:oleObj name="Diagramm" r:id="rId5" imgW="5457600" imgH="2736000" progId="Excel.Shee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50" y="1571625"/>
                        <a:ext cx="716280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2"/>
          <p:cNvSpPr txBox="1">
            <a:spLocks noChangeArrowheads="1"/>
          </p:cNvSpPr>
          <p:nvPr/>
        </p:nvSpPr>
        <p:spPr bwMode="auto">
          <a:xfrm>
            <a:off x="9636125" y="228600"/>
            <a:ext cx="8651875" cy="533400"/>
          </a:xfrm>
          <a:prstGeom prst="rect">
            <a:avLst/>
          </a:prstGeom>
          <a:noFill/>
          <a:ln w="9525">
            <a:noFill/>
            <a:miter lim="800000"/>
            <a:headEnd/>
            <a:tailEnd/>
          </a:ln>
        </p:spPr>
        <p:txBody>
          <a:bodyPr lIns="92075" tIns="46038" rIns="92075" bIns="46038" anchor="ctr"/>
          <a:lstStyle/>
          <a:p>
            <a:pPr algn="l" defTabSz="762000">
              <a:lnSpc>
                <a:spcPct val="100000"/>
              </a:lnSpc>
              <a:buClrTx/>
              <a:buFontTx/>
              <a:buNone/>
              <a:defRPr/>
            </a:pPr>
            <a:r>
              <a:rPr lang="de-DE" sz="2000" kern="0">
                <a:solidFill>
                  <a:srgbClr val="000066"/>
                </a:solidFill>
                <a:latin typeface="+mj-lt"/>
                <a:ea typeface="+mj-ea"/>
                <a:cs typeface="Times New Roman" pitchFamily="18" charset="0"/>
              </a:rPr>
              <a:t>Marktvolumen mikromechanischer Sensoren (Mio. $) </a:t>
            </a:r>
            <a:r>
              <a:rPr lang="de-DE" sz="2000" kern="0">
                <a:solidFill>
                  <a:srgbClr val="000066"/>
                </a:solidFill>
                <a:latin typeface="+mj-lt"/>
                <a:ea typeface="+mj-ea"/>
                <a:cs typeface="+mj-cs"/>
              </a:rPr>
              <a:t> </a:t>
            </a:r>
            <a:endParaRPr lang="de-DE" sz="2000" kern="0" dirty="0">
              <a:solidFill>
                <a:srgbClr val="000066"/>
              </a:solidFill>
              <a:latin typeface="+mj-lt"/>
              <a:ea typeface="+mj-ea"/>
              <a:cs typeface="+mj-cs"/>
            </a:endParaRPr>
          </a:p>
        </p:txBody>
      </p:sp>
      <p:sp>
        <p:nvSpPr>
          <p:cNvPr id="2056" name="Textfeld 7"/>
          <p:cNvSpPr txBox="1">
            <a:spLocks noChangeArrowheads="1"/>
          </p:cNvSpPr>
          <p:nvPr/>
        </p:nvSpPr>
        <p:spPr bwMode="auto">
          <a:xfrm>
            <a:off x="285750" y="5822950"/>
            <a:ext cx="6946900" cy="701675"/>
          </a:xfrm>
          <a:prstGeom prst="rect">
            <a:avLst/>
          </a:prstGeom>
          <a:noFill/>
          <a:ln w="9525">
            <a:noFill/>
            <a:miter lim="800000"/>
            <a:headEnd/>
            <a:tailEnd/>
          </a:ln>
        </p:spPr>
        <p:txBody>
          <a:bodyPr wrap="none">
            <a:spAutoFit/>
          </a:bodyPr>
          <a:lstStyle/>
          <a:p>
            <a:r>
              <a:rPr lang="de-DE" sz="1800"/>
              <a:t>Quelle: Nexus Market Analysis for Microsystems III: 2005-209 </a:t>
            </a:r>
          </a:p>
          <a:p>
            <a:endParaRPr lang="de-DE" sz="1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533400" y="4038600"/>
            <a:ext cx="8077200" cy="1714500"/>
            <a:chOff x="141" y="2254"/>
            <a:chExt cx="5510" cy="1562"/>
          </a:xfrm>
        </p:grpSpPr>
        <p:pic>
          <p:nvPicPr>
            <p:cNvPr id="9222" name="Picture 2" descr="DCP00947"/>
            <p:cNvPicPr>
              <a:picLocks noChangeAspect="1" noChangeArrowheads="1"/>
            </p:cNvPicPr>
            <p:nvPr/>
          </p:nvPicPr>
          <p:blipFill>
            <a:blip r:embed="rId3" cstate="print"/>
            <a:srcRect/>
            <a:stretch>
              <a:fillRect/>
            </a:stretch>
          </p:blipFill>
          <p:spPr bwMode="auto">
            <a:xfrm>
              <a:off x="141" y="2254"/>
              <a:ext cx="2083" cy="1562"/>
            </a:xfrm>
            <a:prstGeom prst="rect">
              <a:avLst/>
            </a:prstGeom>
            <a:noFill/>
            <a:ln w="9525">
              <a:noFill/>
              <a:miter lim="800000"/>
              <a:headEnd/>
              <a:tailEnd/>
            </a:ln>
          </p:spPr>
        </p:pic>
        <p:pic>
          <p:nvPicPr>
            <p:cNvPr id="9223" name="Picture 3" descr="UWA_tower"/>
            <p:cNvPicPr>
              <a:picLocks noChangeAspect="1" noChangeArrowheads="1"/>
            </p:cNvPicPr>
            <p:nvPr/>
          </p:nvPicPr>
          <p:blipFill>
            <a:blip r:embed="rId4" cstate="print"/>
            <a:srcRect/>
            <a:stretch>
              <a:fillRect/>
            </a:stretch>
          </p:blipFill>
          <p:spPr bwMode="auto">
            <a:xfrm>
              <a:off x="2368" y="2254"/>
              <a:ext cx="1070" cy="1562"/>
            </a:xfrm>
            <a:prstGeom prst="rect">
              <a:avLst/>
            </a:prstGeom>
            <a:noFill/>
            <a:ln w="9525">
              <a:noFill/>
              <a:miter lim="800000"/>
              <a:headEnd/>
              <a:tailEnd/>
            </a:ln>
          </p:spPr>
        </p:pic>
        <p:pic>
          <p:nvPicPr>
            <p:cNvPr id="9224" name="Picture 4" descr="DCP01740"/>
            <p:cNvPicPr>
              <a:picLocks noChangeAspect="1" noChangeArrowheads="1"/>
            </p:cNvPicPr>
            <p:nvPr/>
          </p:nvPicPr>
          <p:blipFill>
            <a:blip r:embed="rId5" cstate="print"/>
            <a:srcRect/>
            <a:stretch>
              <a:fillRect/>
            </a:stretch>
          </p:blipFill>
          <p:spPr bwMode="auto">
            <a:xfrm>
              <a:off x="3568" y="2254"/>
              <a:ext cx="2083" cy="1562"/>
            </a:xfrm>
            <a:prstGeom prst="rect">
              <a:avLst/>
            </a:prstGeom>
            <a:noFill/>
            <a:ln w="9525">
              <a:noFill/>
              <a:miter lim="800000"/>
              <a:headEnd/>
              <a:tailEnd/>
            </a:ln>
          </p:spPr>
        </p:pic>
        <p:sp>
          <p:nvSpPr>
            <p:cNvPr id="9225" name="Text Box 5"/>
            <p:cNvSpPr txBox="1">
              <a:spLocks noChangeArrowheads="1"/>
            </p:cNvSpPr>
            <p:nvPr/>
          </p:nvSpPr>
          <p:spPr bwMode="auto">
            <a:xfrm>
              <a:off x="145" y="2496"/>
              <a:ext cx="2063" cy="416"/>
            </a:xfrm>
            <a:prstGeom prst="rect">
              <a:avLst/>
            </a:prstGeom>
            <a:noFill/>
            <a:ln w="28575">
              <a:noFill/>
              <a:miter lim="800000"/>
              <a:headEnd/>
              <a:tailEnd/>
            </a:ln>
          </p:spPr>
          <p:txBody>
            <a:bodyPr>
              <a:spAutoFit/>
            </a:bodyPr>
            <a:lstStyle/>
            <a:p>
              <a:pPr>
                <a:lnSpc>
                  <a:spcPct val="100000"/>
                </a:lnSpc>
                <a:buClrTx/>
                <a:buFontTx/>
                <a:buNone/>
              </a:pPr>
              <a:r>
                <a:rPr lang="de-DE" b="0">
                  <a:solidFill>
                    <a:srgbClr val="FFFFFF"/>
                  </a:solidFill>
                  <a:latin typeface="Helvetica" pitchFamily="34" charset="0"/>
                </a:rPr>
                <a:t>Perth Skyline</a:t>
              </a:r>
            </a:p>
          </p:txBody>
        </p:sp>
        <p:sp>
          <p:nvSpPr>
            <p:cNvPr id="9226" name="Text Box 6"/>
            <p:cNvSpPr txBox="1">
              <a:spLocks noChangeArrowheads="1"/>
            </p:cNvSpPr>
            <p:nvPr/>
          </p:nvSpPr>
          <p:spPr bwMode="auto">
            <a:xfrm>
              <a:off x="2352" y="2496"/>
              <a:ext cx="1056" cy="416"/>
            </a:xfrm>
            <a:prstGeom prst="rect">
              <a:avLst/>
            </a:prstGeom>
            <a:noFill/>
            <a:ln w="28575">
              <a:noFill/>
              <a:miter lim="800000"/>
              <a:headEnd/>
              <a:tailEnd/>
            </a:ln>
          </p:spPr>
          <p:txBody>
            <a:bodyPr>
              <a:spAutoFit/>
            </a:bodyPr>
            <a:lstStyle/>
            <a:p>
              <a:pPr>
                <a:lnSpc>
                  <a:spcPct val="100000"/>
                </a:lnSpc>
                <a:buClrTx/>
                <a:buFontTx/>
                <a:buNone/>
              </a:pPr>
              <a:r>
                <a:rPr lang="de-DE" b="0">
                  <a:solidFill>
                    <a:srgbClr val="FFFFFF"/>
                  </a:solidFill>
                  <a:latin typeface="Helvetica" pitchFamily="34" charset="0"/>
                </a:rPr>
                <a:t>University</a:t>
              </a:r>
            </a:p>
          </p:txBody>
        </p:sp>
        <p:sp>
          <p:nvSpPr>
            <p:cNvPr id="9227" name="Text Box 7"/>
            <p:cNvSpPr txBox="1">
              <a:spLocks noChangeArrowheads="1"/>
            </p:cNvSpPr>
            <p:nvPr/>
          </p:nvSpPr>
          <p:spPr bwMode="auto">
            <a:xfrm>
              <a:off x="3552" y="2496"/>
              <a:ext cx="2065" cy="416"/>
            </a:xfrm>
            <a:prstGeom prst="rect">
              <a:avLst/>
            </a:prstGeom>
            <a:noFill/>
            <a:ln w="28575">
              <a:noFill/>
              <a:miter lim="800000"/>
              <a:headEnd/>
              <a:tailEnd/>
            </a:ln>
          </p:spPr>
          <p:txBody>
            <a:bodyPr>
              <a:spAutoFit/>
            </a:bodyPr>
            <a:lstStyle/>
            <a:p>
              <a:pPr>
                <a:lnSpc>
                  <a:spcPct val="100000"/>
                </a:lnSpc>
                <a:buClrTx/>
                <a:buFontTx/>
                <a:buNone/>
              </a:pPr>
              <a:r>
                <a:rPr lang="de-DE" b="0">
                  <a:solidFill>
                    <a:srgbClr val="FFFFFF"/>
                  </a:solidFill>
                  <a:latin typeface="Helvetica" pitchFamily="34" charset="0"/>
                </a:rPr>
                <a:t>Cotteslohe Beach</a:t>
              </a:r>
            </a:p>
          </p:txBody>
        </p:sp>
      </p:grpSp>
      <p:sp>
        <p:nvSpPr>
          <p:cNvPr id="9219" name="Rectangle 8"/>
          <p:cNvSpPr>
            <a:spLocks noGrp="1" noChangeArrowheads="1"/>
          </p:cNvSpPr>
          <p:nvPr>
            <p:ph type="title"/>
          </p:nvPr>
        </p:nvSpPr>
        <p:spPr/>
        <p:txBody>
          <a:bodyPr/>
          <a:lstStyle/>
          <a:p>
            <a:r>
              <a:rPr lang="de-DE" smtClean="0"/>
              <a:t>University of Western Australia, Perth</a:t>
            </a:r>
          </a:p>
        </p:txBody>
      </p:sp>
      <p:sp>
        <p:nvSpPr>
          <p:cNvPr id="9220" name="Rectangle 9"/>
          <p:cNvSpPr>
            <a:spLocks noGrp="1" noChangeArrowheads="1"/>
          </p:cNvSpPr>
          <p:nvPr>
            <p:ph type="body" idx="1"/>
          </p:nvPr>
        </p:nvSpPr>
        <p:spPr>
          <a:xfrm>
            <a:off x="419100" y="876300"/>
            <a:ext cx="8229600" cy="2667000"/>
          </a:xfrm>
        </p:spPr>
        <p:txBody>
          <a:bodyPr/>
          <a:lstStyle/>
          <a:p>
            <a:pPr marL="331788" indent="-331788" defTabSz="884238">
              <a:lnSpc>
                <a:spcPct val="100000"/>
              </a:lnSpc>
              <a:buClr>
                <a:srgbClr val="FFCC00"/>
              </a:buClr>
              <a:buSzPct val="55000"/>
            </a:pPr>
            <a:r>
              <a:rPr lang="de-DE" sz="1500" smtClean="0"/>
              <a:t>Optical and Biomedical Engineering Laboratory (OBEL),</a:t>
            </a:r>
            <a:r>
              <a:rPr lang="de-DE" sz="2200" smtClean="0"/>
              <a:t> </a:t>
            </a:r>
            <a:r>
              <a:rPr lang="de-DE" sz="1400" smtClean="0">
                <a:hlinkClick r:id="rId6"/>
              </a:rPr>
              <a:t>http://obel.ee.uwa.edu.au</a:t>
            </a:r>
            <a:endParaRPr lang="de-DE" sz="1400" smtClean="0"/>
          </a:p>
          <a:p>
            <a:pPr marL="331788" indent="-331788" defTabSz="884238">
              <a:lnSpc>
                <a:spcPct val="100000"/>
              </a:lnSpc>
              <a:buClr>
                <a:srgbClr val="FFCC00"/>
              </a:buClr>
              <a:buSzPct val="55000"/>
            </a:pPr>
            <a:r>
              <a:rPr lang="de-DE" sz="1400" smtClean="0"/>
              <a:t>Forschung: Optische Messtechnik und Medizintechnik</a:t>
            </a:r>
          </a:p>
          <a:p>
            <a:pPr marL="719138" lvl="1" indent="-273050" defTabSz="884238">
              <a:lnSpc>
                <a:spcPct val="100000"/>
              </a:lnSpc>
              <a:buClr>
                <a:srgbClr val="FFCC00"/>
              </a:buClr>
              <a:buSzPct val="55000"/>
            </a:pPr>
            <a:r>
              <a:rPr lang="de-DE" sz="1100" smtClean="0"/>
              <a:t>Optische Kohärenztomografie (z.B. dynamischen Atemwegvermessung, Hautvermessung, ...)</a:t>
            </a:r>
          </a:p>
          <a:p>
            <a:pPr marL="719138" lvl="1" indent="-273050" defTabSz="884238">
              <a:lnSpc>
                <a:spcPct val="100000"/>
              </a:lnSpc>
              <a:buClr>
                <a:srgbClr val="FFCC00"/>
              </a:buClr>
              <a:buSzPct val="55000"/>
            </a:pPr>
            <a:r>
              <a:rPr lang="de-DE" sz="1100" smtClean="0"/>
              <a:t>Spektroskopie (z.B. Hautkrebs-Früherkennung, ...)</a:t>
            </a:r>
          </a:p>
          <a:p>
            <a:pPr marL="331788" indent="-331788" defTabSz="884238">
              <a:lnSpc>
                <a:spcPct val="100000"/>
              </a:lnSpc>
              <a:buClr>
                <a:srgbClr val="FFCC00"/>
              </a:buClr>
              <a:buSzPct val="55000"/>
            </a:pPr>
            <a:r>
              <a:rPr lang="de-DE" sz="1400" smtClean="0"/>
              <a:t>Studienarbeiten + Praktika:</a:t>
            </a:r>
          </a:p>
          <a:p>
            <a:pPr marL="719138" lvl="1" indent="-273050" defTabSz="884238">
              <a:lnSpc>
                <a:spcPct val="100000"/>
              </a:lnSpc>
              <a:buClr>
                <a:srgbClr val="FFCC00"/>
              </a:buClr>
              <a:buSzPct val="55000"/>
            </a:pPr>
            <a:r>
              <a:rPr lang="de-DE" sz="1100" smtClean="0"/>
              <a:t>Hardware Entwicklung (analoge Signalerfassung und Aufbereitung)</a:t>
            </a:r>
          </a:p>
          <a:p>
            <a:pPr marL="719138" lvl="1" indent="-273050" defTabSz="884238">
              <a:lnSpc>
                <a:spcPct val="100000"/>
              </a:lnSpc>
              <a:buClr>
                <a:srgbClr val="FFCC00"/>
              </a:buClr>
              <a:buSzPct val="55000"/>
            </a:pPr>
            <a:r>
              <a:rPr lang="de-DE" sz="1100" smtClean="0"/>
              <a:t>Softwareentwicklung (Steuerung komplexer Mess-Systeme und anschließende Signalverarbeitung)</a:t>
            </a:r>
          </a:p>
          <a:p>
            <a:pPr marL="719138" lvl="1" indent="-273050" defTabSz="884238">
              <a:lnSpc>
                <a:spcPct val="100000"/>
              </a:lnSpc>
              <a:buClr>
                <a:srgbClr val="FFCC00"/>
              </a:buClr>
              <a:buSzPct val="55000"/>
            </a:pPr>
            <a:r>
              <a:rPr lang="de-DE" sz="1100" smtClean="0"/>
              <a:t>Theoretische Grundlagen &amp; Algorithmen (Hautmodellierung, Optische Messverfahren und Algorithmen zur Signalverarbeitung)</a:t>
            </a:r>
          </a:p>
          <a:p>
            <a:pPr marL="331788" indent="-331788" defTabSz="884238">
              <a:lnSpc>
                <a:spcPct val="100000"/>
              </a:lnSpc>
              <a:buClr>
                <a:srgbClr val="FFCC00"/>
              </a:buClr>
              <a:buSzPct val="55000"/>
            </a:pPr>
            <a:r>
              <a:rPr lang="de-DE" sz="1400" smtClean="0"/>
              <a:t>Dauer: mind. 6 Monate empfohlen</a:t>
            </a:r>
          </a:p>
          <a:p>
            <a:pPr marL="331788" indent="-331788" defTabSz="884238">
              <a:lnSpc>
                <a:spcPct val="100000"/>
              </a:lnSpc>
              <a:buClr>
                <a:srgbClr val="FFCC00"/>
              </a:buClr>
              <a:buSzPct val="55000"/>
            </a:pPr>
            <a:r>
              <a:rPr lang="de-DE" sz="1400" smtClean="0"/>
              <a:t>Kontakt: W.Stork (ITIV, R216)</a:t>
            </a:r>
          </a:p>
        </p:txBody>
      </p:sp>
      <p:pic>
        <p:nvPicPr>
          <p:cNvPr id="9221" name="Picture 10" descr="logo"/>
          <p:cNvPicPr>
            <a:picLocks noChangeAspect="1" noChangeArrowheads="1"/>
          </p:cNvPicPr>
          <p:nvPr/>
        </p:nvPicPr>
        <p:blipFill>
          <a:blip r:embed="rId7" cstate="print"/>
          <a:srcRect/>
          <a:stretch>
            <a:fillRect/>
          </a:stretch>
        </p:blipFill>
        <p:spPr bwMode="auto">
          <a:xfrm>
            <a:off x="8001000" y="1524000"/>
            <a:ext cx="652463"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de-DE" sz="2000" smtClean="0">
                <a:cs typeface="Times New Roman" pitchFamily="18" charset="0"/>
              </a:rPr>
              <a:t>Markt für mikromechanische Sensoren nach Regionen (Quelle: ZVEI)</a:t>
            </a:r>
            <a:r>
              <a:rPr lang="de-DE" sz="2000" smtClean="0"/>
              <a:t> </a:t>
            </a:r>
          </a:p>
        </p:txBody>
      </p:sp>
      <p:sp>
        <p:nvSpPr>
          <p:cNvPr id="41987" name="Rectangle 3"/>
          <p:cNvSpPr>
            <a:spLocks noChangeArrowheads="1"/>
          </p:cNvSpPr>
          <p:nvPr/>
        </p:nvSpPr>
        <p:spPr bwMode="auto">
          <a:xfrm>
            <a:off x="1590675" y="1833563"/>
            <a:ext cx="9144000" cy="0"/>
          </a:xfrm>
          <a:prstGeom prst="rect">
            <a:avLst/>
          </a:prstGeom>
          <a:noFill/>
          <a:ln w="9525">
            <a:noFill/>
            <a:miter lim="800000"/>
            <a:headEnd/>
            <a:tailEnd/>
          </a:ln>
        </p:spPr>
        <p:txBody>
          <a:bodyPr>
            <a:spAutoFit/>
          </a:bodyPr>
          <a:lstStyle/>
          <a:p>
            <a:endParaRPr lang="de-DE"/>
          </a:p>
        </p:txBody>
      </p:sp>
      <p:pic>
        <p:nvPicPr>
          <p:cNvPr id="41988" name="Picture 4"/>
          <p:cNvPicPr>
            <a:picLocks noChangeAspect="1" noChangeArrowheads="1"/>
          </p:cNvPicPr>
          <p:nvPr/>
        </p:nvPicPr>
        <p:blipFill>
          <a:blip r:embed="rId3" cstate="print"/>
          <a:srcRect/>
          <a:stretch>
            <a:fillRect/>
          </a:stretch>
        </p:blipFill>
        <p:spPr bwMode="auto">
          <a:xfrm>
            <a:off x="638175" y="1173163"/>
            <a:ext cx="8169275"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ußzeilenplatzhalter 3"/>
          <p:cNvSpPr>
            <a:spLocks noGrp="1"/>
          </p:cNvSpPr>
          <p:nvPr>
            <p:ph type="ftr" sz="quarter" idx="3"/>
          </p:nvPr>
        </p:nvSpPr>
        <p:spPr/>
        <p:txBody>
          <a:bodyPr/>
          <a:lstStyle/>
          <a:p>
            <a:r>
              <a:rPr lang="de-DE" smtClean="0"/>
              <a:t>Wilhelm Stork – Integrierte Intelligente Sensoren</a:t>
            </a:r>
            <a:endParaRPr lang="de-DE" dirty="0"/>
          </a:p>
        </p:txBody>
      </p:sp>
    </p:spTree>
    <p:extLst>
      <p:ext uri="{BB962C8B-B14F-4D97-AF65-F5344CB8AC3E}">
        <p14:creationId xmlns:p14="http://schemas.microsoft.com/office/powerpoint/2010/main" val="37848164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de-DE" smtClean="0"/>
              <a:t>Integrated Smart Sensors: Definition</a:t>
            </a:r>
          </a:p>
        </p:txBody>
      </p:sp>
      <p:sp>
        <p:nvSpPr>
          <p:cNvPr id="43011" name="Rectangle 3"/>
          <p:cNvSpPr>
            <a:spLocks noGrp="1" noChangeArrowheads="1"/>
          </p:cNvSpPr>
          <p:nvPr>
            <p:ph type="body" idx="1"/>
          </p:nvPr>
        </p:nvSpPr>
        <p:spPr/>
        <p:txBody>
          <a:bodyPr/>
          <a:lstStyle/>
          <a:p>
            <a:r>
              <a:rPr lang="de-DE" smtClean="0"/>
              <a:t>Intelligente Sensors-Systeme </a:t>
            </a:r>
            <a:r>
              <a:rPr lang="de-DE" i="1" smtClean="0"/>
              <a:t>(Integrated Smart Sensors)</a:t>
            </a:r>
          </a:p>
          <a:p>
            <a:pPr lvl="1"/>
            <a:endParaRPr lang="de-DE" sz="1800" i="1" smtClean="0"/>
          </a:p>
          <a:p>
            <a:pPr lvl="1"/>
            <a:r>
              <a:rPr lang="de-DE" sz="1800" i="1" smtClean="0"/>
              <a:t>A device that combines a sensing element and a signal processor on a single integrated circuit [E. T. Powner and F. Yalcinkaya, 1995, “Intelligent sensors: structure and system,” in Sensor Review 15(3), pp. 31-34]</a:t>
            </a:r>
          </a:p>
          <a:p>
            <a:pPr lvl="1"/>
            <a:endParaRPr lang="de-DE" sz="1800" i="1" smtClean="0"/>
          </a:p>
          <a:p>
            <a:pPr lvl="1"/>
            <a:r>
              <a:rPr lang="de-DE" sz="1800" i="1" smtClean="0"/>
              <a:t>A smart sensor is a sensor that provides functions beyond those necessary for generating a correct representation of a sensed or controlled quantity. This function typically simplifies the integration of the transducer into applications in a networked environment (IEEE 1451.2).</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de-DE" smtClean="0">
                <a:cs typeface="Times New Roman" pitchFamily="18" charset="0"/>
              </a:rPr>
              <a:t>Intelligente Sensoren und ihre Umgebung</a:t>
            </a:r>
            <a:r>
              <a:rPr lang="de-DE" smtClean="0"/>
              <a:t> </a:t>
            </a:r>
          </a:p>
        </p:txBody>
      </p:sp>
      <p:sp>
        <p:nvSpPr>
          <p:cNvPr id="44035" name="Rectangle 3"/>
          <p:cNvSpPr>
            <a:spLocks noChangeArrowheads="1"/>
          </p:cNvSpPr>
          <p:nvPr/>
        </p:nvSpPr>
        <p:spPr bwMode="auto">
          <a:xfrm>
            <a:off x="2400300" y="1952625"/>
            <a:ext cx="9144000" cy="0"/>
          </a:xfrm>
          <a:prstGeom prst="rect">
            <a:avLst/>
          </a:prstGeom>
          <a:noFill/>
          <a:ln w="9525">
            <a:noFill/>
            <a:miter lim="800000"/>
            <a:headEnd/>
            <a:tailEnd/>
          </a:ln>
        </p:spPr>
        <p:txBody>
          <a:bodyPr>
            <a:spAutoFit/>
          </a:bodyPr>
          <a:lstStyle/>
          <a:p>
            <a:endParaRPr lang="de-DE"/>
          </a:p>
        </p:txBody>
      </p:sp>
      <p:pic>
        <p:nvPicPr>
          <p:cNvPr id="44036" name="Picture 4"/>
          <p:cNvPicPr>
            <a:picLocks noChangeAspect="1" noChangeArrowheads="1"/>
          </p:cNvPicPr>
          <p:nvPr/>
        </p:nvPicPr>
        <p:blipFill>
          <a:blip r:embed="rId3" cstate="print"/>
          <a:srcRect/>
          <a:stretch>
            <a:fillRect/>
          </a:stretch>
        </p:blipFill>
        <p:spPr bwMode="auto">
          <a:xfrm>
            <a:off x="1193800" y="1279525"/>
            <a:ext cx="6565900"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de-DE" smtClean="0">
                <a:cs typeface="Times New Roman" pitchFamily="18" charset="0"/>
              </a:rPr>
              <a:t>Sensoren und Aktoren in elektronischen Steuersystemen</a:t>
            </a:r>
            <a:r>
              <a:rPr lang="de-DE" smtClean="0"/>
              <a:t> </a:t>
            </a:r>
          </a:p>
        </p:txBody>
      </p:sp>
      <p:sp>
        <p:nvSpPr>
          <p:cNvPr id="45059" name="Rectangle 3"/>
          <p:cNvSpPr>
            <a:spLocks noChangeArrowheads="1"/>
          </p:cNvSpPr>
          <p:nvPr/>
        </p:nvSpPr>
        <p:spPr bwMode="auto">
          <a:xfrm>
            <a:off x="2352675" y="1276350"/>
            <a:ext cx="9144000" cy="0"/>
          </a:xfrm>
          <a:prstGeom prst="rect">
            <a:avLst/>
          </a:prstGeom>
          <a:noFill/>
          <a:ln w="9525">
            <a:noFill/>
            <a:miter lim="800000"/>
            <a:headEnd/>
            <a:tailEnd/>
          </a:ln>
        </p:spPr>
        <p:txBody>
          <a:bodyPr>
            <a:spAutoFit/>
          </a:bodyPr>
          <a:lstStyle/>
          <a:p>
            <a:endParaRPr lang="de-DE"/>
          </a:p>
        </p:txBody>
      </p:sp>
      <p:pic>
        <p:nvPicPr>
          <p:cNvPr id="45060" name="Picture 4"/>
          <p:cNvPicPr>
            <a:picLocks noChangeAspect="1" noChangeArrowheads="1"/>
          </p:cNvPicPr>
          <p:nvPr/>
        </p:nvPicPr>
        <p:blipFill>
          <a:blip r:embed="rId3" cstate="print"/>
          <a:srcRect/>
          <a:stretch>
            <a:fillRect/>
          </a:stretch>
        </p:blipFill>
        <p:spPr bwMode="auto">
          <a:xfrm>
            <a:off x="1743075" y="1130300"/>
            <a:ext cx="5060950" cy="490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de-DE" smtClean="0"/>
              <a:t>Eigenschaften Intelligenter Sensoren</a:t>
            </a:r>
          </a:p>
        </p:txBody>
      </p:sp>
      <p:sp>
        <p:nvSpPr>
          <p:cNvPr id="46083" name="Rectangle 3"/>
          <p:cNvSpPr>
            <a:spLocks noGrp="1" noChangeArrowheads="1"/>
          </p:cNvSpPr>
          <p:nvPr>
            <p:ph type="body" idx="1"/>
          </p:nvPr>
        </p:nvSpPr>
        <p:spPr>
          <a:xfrm>
            <a:off x="685800" y="1143000"/>
            <a:ext cx="8077200" cy="5334000"/>
          </a:xfrm>
        </p:spPr>
        <p:txBody>
          <a:bodyPr/>
          <a:lstStyle/>
          <a:p>
            <a:pPr>
              <a:spcBef>
                <a:spcPct val="80000"/>
              </a:spcBef>
            </a:pPr>
            <a:r>
              <a:rPr lang="de-DE" b="0" smtClean="0">
                <a:cs typeface="Times New Roman" pitchFamily="18" charset="0"/>
              </a:rPr>
              <a:t>Integration des eigentlichen Sensors (Signalwandlers) sowie analoger und digitaler Signalverarbeitung</a:t>
            </a:r>
            <a:endParaRPr lang="de-DE" smtClean="0">
              <a:cs typeface="Times New Roman" pitchFamily="18" charset="0"/>
            </a:endParaRPr>
          </a:p>
          <a:p>
            <a:pPr>
              <a:spcBef>
                <a:spcPct val="80000"/>
              </a:spcBef>
            </a:pPr>
            <a:r>
              <a:rPr lang="de-DE" b="0" smtClean="0">
                <a:cs typeface="Times New Roman" pitchFamily="18" charset="0"/>
              </a:rPr>
              <a:t>Bereitstellung von (möglichst digitalen und veränderbaren) Kalibrierungs- und Kompensationsfunktionen</a:t>
            </a:r>
            <a:endParaRPr lang="de-DE" smtClean="0">
              <a:cs typeface="Times New Roman" pitchFamily="18" charset="0"/>
            </a:endParaRPr>
          </a:p>
          <a:p>
            <a:pPr>
              <a:spcBef>
                <a:spcPct val="80000"/>
              </a:spcBef>
            </a:pPr>
            <a:r>
              <a:rPr lang="de-DE" b="0" smtClean="0">
                <a:cs typeface="Times New Roman" pitchFamily="18" charset="0"/>
              </a:rPr>
              <a:t>Integration standardisierter Schnittstellen für verschiedene Anwendungen ( Bus-Interface, „Plug &amp; Play“ – Funktion)</a:t>
            </a:r>
            <a:endParaRPr lang="de-DE" smtClean="0">
              <a:cs typeface="Times New Roman" pitchFamily="18" charset="0"/>
            </a:endParaRPr>
          </a:p>
          <a:p>
            <a:pPr algn="just">
              <a:spcBef>
                <a:spcPct val="80000"/>
              </a:spcBef>
            </a:pPr>
            <a:r>
              <a:rPr lang="de-DE" b="0" smtClean="0">
                <a:cs typeface="Times New Roman" pitchFamily="18" charset="0"/>
              </a:rPr>
              <a:t>Speicherfähigkeit</a:t>
            </a:r>
            <a:endParaRPr lang="de-DE" smtClean="0">
              <a:cs typeface="Times New Roman" pitchFamily="18" charset="0"/>
            </a:endParaRPr>
          </a:p>
          <a:p>
            <a:pPr>
              <a:spcBef>
                <a:spcPct val="80000"/>
              </a:spcBef>
            </a:pPr>
            <a:endParaRPr lang="de-DE"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de-DE" sz="2000" smtClean="0">
                <a:cs typeface="Times New Roman" pitchFamily="18" charset="0"/>
              </a:rPr>
              <a:t>Industrielles System mit intelligenten Sensoren und Aktoren</a:t>
            </a:r>
            <a:r>
              <a:rPr lang="de-DE" sz="2000" smtClean="0"/>
              <a:t> </a:t>
            </a:r>
          </a:p>
        </p:txBody>
      </p:sp>
      <p:sp>
        <p:nvSpPr>
          <p:cNvPr id="3076" name="Rectangle 3"/>
          <p:cNvSpPr>
            <a:spLocks noChangeArrowheads="1"/>
          </p:cNvSpPr>
          <p:nvPr/>
        </p:nvSpPr>
        <p:spPr bwMode="auto">
          <a:xfrm>
            <a:off x="1643063" y="1476375"/>
            <a:ext cx="9144000" cy="0"/>
          </a:xfrm>
          <a:prstGeom prst="rect">
            <a:avLst/>
          </a:prstGeom>
          <a:noFill/>
          <a:ln w="9525">
            <a:noFill/>
            <a:miter lim="800000"/>
            <a:headEnd/>
            <a:tailEnd/>
          </a:ln>
        </p:spPr>
        <p:txBody>
          <a:bodyPr>
            <a:spAutoFit/>
          </a:bodyPr>
          <a:lstStyle/>
          <a:p>
            <a:endParaRPr lang="de-DE"/>
          </a:p>
        </p:txBody>
      </p:sp>
      <p:graphicFrame>
        <p:nvGraphicFramePr>
          <p:cNvPr id="3074" name="Object 4"/>
          <p:cNvGraphicFramePr>
            <a:graphicFrameLocks noChangeAspect="1"/>
          </p:cNvGraphicFramePr>
          <p:nvPr/>
        </p:nvGraphicFramePr>
        <p:xfrm>
          <a:off x="1262063" y="1146175"/>
          <a:ext cx="6238875" cy="4159250"/>
        </p:xfrm>
        <a:graphic>
          <a:graphicData uri="http://schemas.openxmlformats.org/presentationml/2006/ole">
            <mc:AlternateContent xmlns:mc="http://schemas.openxmlformats.org/markup-compatibility/2006">
              <mc:Choice xmlns:v="urn:schemas-microsoft-com:vml" Requires="v">
                <p:oleObj spid="_x0000_s3080" r:id="rId4" imgW="5858256" imgH="3906012" progId="Word.Picture.8">
                  <p:embed/>
                </p:oleObj>
              </mc:Choice>
              <mc:Fallback>
                <p:oleObj r:id="rId4" imgW="5858256" imgH="3906012"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2063" y="1146175"/>
                        <a:ext cx="6238875" cy="415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3"/>
            <a:ext cx="6911975" cy="432048"/>
          </a:xfrm>
        </p:spPr>
        <p:txBody>
          <a:bodyPr>
            <a:normAutofit/>
          </a:bodyPr>
          <a:lstStyle/>
          <a:p>
            <a:r>
              <a:rPr lang="de-DE" dirty="0" smtClean="0"/>
              <a:t>Organization</a:t>
            </a:r>
            <a:endParaRPr lang="en-US" dirty="0"/>
          </a:p>
        </p:txBody>
      </p:sp>
      <p:sp>
        <p:nvSpPr>
          <p:cNvPr id="3" name="Content Placeholder 2"/>
          <p:cNvSpPr>
            <a:spLocks noGrp="1"/>
          </p:cNvSpPr>
          <p:nvPr>
            <p:ph idx="1"/>
          </p:nvPr>
        </p:nvSpPr>
        <p:spPr>
          <a:xfrm>
            <a:off x="395536" y="692696"/>
            <a:ext cx="8356600" cy="4894262"/>
          </a:xfrm>
        </p:spPr>
        <p:txBody>
          <a:bodyPr/>
          <a:lstStyle/>
          <a:p>
            <a:r>
              <a:rPr lang="en-US" dirty="0" err="1"/>
              <a:t>Vorlesungsunterlagen</a:t>
            </a:r>
            <a:r>
              <a:rPr lang="en-US" dirty="0"/>
              <a:t> von E-</a:t>
            </a:r>
            <a:r>
              <a:rPr lang="en-US" dirty="0" err="1"/>
              <a:t>Studium</a:t>
            </a:r>
            <a:endParaRPr lang="en-US" dirty="0"/>
          </a:p>
          <a:p>
            <a:pPr lvl="1"/>
            <a:r>
              <a:rPr lang="en-US" dirty="0" err="1"/>
              <a:t>finden</a:t>
            </a:r>
            <a:r>
              <a:rPr lang="en-US" dirty="0"/>
              <a:t> </a:t>
            </a:r>
            <a:r>
              <a:rPr lang="en-US" dirty="0" err="1"/>
              <a:t>Sie</a:t>
            </a:r>
            <a:r>
              <a:rPr lang="en-US" dirty="0"/>
              <a:t> </a:t>
            </a:r>
            <a:r>
              <a:rPr lang="en-US" dirty="0" err="1"/>
              <a:t>unter</a:t>
            </a:r>
            <a:r>
              <a:rPr lang="en-US" dirty="0"/>
              <a:t>: </a:t>
            </a:r>
            <a:r>
              <a:rPr lang="en-US" dirty="0">
                <a:hlinkClick r:id="rId2"/>
              </a:rPr>
              <a:t>https://estudium.fsz.kit.edu/</a:t>
            </a:r>
            <a:endParaRPr lang="en-US" dirty="0"/>
          </a:p>
          <a:p>
            <a:pPr lvl="1"/>
            <a:r>
              <a:rPr lang="en-US" dirty="0" err="1"/>
              <a:t>Mit</a:t>
            </a:r>
            <a:r>
              <a:rPr lang="en-US" dirty="0"/>
              <a:t> </a:t>
            </a:r>
            <a:r>
              <a:rPr lang="en-US" dirty="0" err="1"/>
              <a:t>Zugangschlüssel</a:t>
            </a:r>
            <a:r>
              <a:rPr lang="en-US"/>
              <a:t>: MSTstudent2011</a:t>
            </a:r>
            <a:endParaRPr lang="en-US" dirty="0"/>
          </a:p>
        </p:txBody>
      </p:sp>
      <p:sp>
        <p:nvSpPr>
          <p:cNvPr id="4" name="Footer Placeholder 3"/>
          <p:cNvSpPr>
            <a:spLocks noGrp="1"/>
          </p:cNvSpPr>
          <p:nvPr>
            <p:ph type="ftr" sz="quarter" idx="4294967295"/>
          </p:nvPr>
        </p:nvSpPr>
        <p:spPr>
          <a:xfrm>
            <a:off x="1258888" y="6438900"/>
            <a:ext cx="3457575" cy="360363"/>
          </a:xfrm>
          <a:prstGeom prst="rect">
            <a:avLst/>
          </a:prstGeom>
        </p:spPr>
        <p:txBody>
          <a:bodyPr/>
          <a:lstStyle/>
          <a:p>
            <a:r>
              <a:rPr lang="en-US" smtClean="0"/>
              <a:t>Optical Engineering Practice,  W. Stork, L. Shinohara</a:t>
            </a:r>
            <a:endParaRPr lang="de-DE"/>
          </a:p>
        </p:txBody>
      </p:sp>
      <p:sp>
        <p:nvSpPr>
          <p:cNvPr id="5" name="Slide Number Placeholder 4"/>
          <p:cNvSpPr>
            <a:spLocks noGrp="1"/>
          </p:cNvSpPr>
          <p:nvPr>
            <p:ph type="sldNum" sz="quarter" idx="4294967295"/>
          </p:nvPr>
        </p:nvSpPr>
        <p:spPr>
          <a:xfrm>
            <a:off x="107950" y="6438900"/>
            <a:ext cx="398463" cy="176213"/>
          </a:xfrm>
          <a:prstGeom prst="rect">
            <a:avLst/>
          </a:prstGeom>
        </p:spPr>
        <p:txBody>
          <a:bodyPr/>
          <a:lstStyle/>
          <a:p>
            <a:fld id="{02D0AD0F-5119-48C4-935D-09E99EA6E586}" type="slidenum">
              <a:rPr lang="de-DE" smtClean="0"/>
              <a:pPr/>
              <a:t>6</a:t>
            </a:fld>
            <a:endParaRPr lang="de-DE"/>
          </a:p>
        </p:txBody>
      </p:sp>
      <p:sp>
        <p:nvSpPr>
          <p:cNvPr id="6" name="Date Placeholder 5"/>
          <p:cNvSpPr>
            <a:spLocks noGrp="1"/>
          </p:cNvSpPr>
          <p:nvPr>
            <p:ph type="dt" sz="half" idx="4294967295"/>
          </p:nvPr>
        </p:nvSpPr>
        <p:spPr>
          <a:xfrm>
            <a:off x="390525" y="6438900"/>
            <a:ext cx="868363" cy="114300"/>
          </a:xfrm>
          <a:prstGeom prst="rect">
            <a:avLst/>
          </a:prstGeom>
        </p:spPr>
        <p:txBody>
          <a:bodyPr/>
          <a:lstStyle/>
          <a:p>
            <a:fld id="{467F7225-8A51-41F0-B3F7-DC3FF1108E35}" type="datetime1">
              <a:rPr lang="de-DE" smtClean="0"/>
              <a:pPr/>
              <a:t>25.04.2012</a:t>
            </a:fld>
            <a:endParaRPr lang="de-D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800200"/>
            <a:ext cx="6787867" cy="50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6088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02" y="1318132"/>
            <a:ext cx="9001197" cy="466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914400" y="3733800"/>
            <a:ext cx="2819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itle 1"/>
          <p:cNvSpPr>
            <a:spLocks noGrp="1"/>
          </p:cNvSpPr>
          <p:nvPr>
            <p:ph type="title"/>
          </p:nvPr>
        </p:nvSpPr>
        <p:spPr>
          <a:xfrm>
            <a:off x="179512" y="116633"/>
            <a:ext cx="6911975" cy="432048"/>
          </a:xfrm>
        </p:spPr>
        <p:txBody>
          <a:bodyPr>
            <a:normAutofit/>
          </a:bodyPr>
          <a:lstStyle/>
          <a:p>
            <a:r>
              <a:rPr lang="de-DE" dirty="0" smtClean="0"/>
              <a:t>Organization</a:t>
            </a:r>
            <a:endParaRPr lang="en-US" dirty="0"/>
          </a:p>
        </p:txBody>
      </p:sp>
    </p:spTree>
    <p:extLst>
      <p:ext uri="{BB962C8B-B14F-4D97-AF65-F5344CB8AC3E}">
        <p14:creationId xmlns:p14="http://schemas.microsoft.com/office/powerpoint/2010/main" val="1658299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0" y="1508625"/>
            <a:ext cx="9049021" cy="393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219200" y="3276600"/>
            <a:ext cx="2286000" cy="624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36920" y="4953000"/>
            <a:ext cx="201168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179512" y="116633"/>
            <a:ext cx="6911975" cy="432048"/>
          </a:xfrm>
        </p:spPr>
        <p:txBody>
          <a:bodyPr>
            <a:normAutofit/>
          </a:bodyPr>
          <a:lstStyle/>
          <a:p>
            <a:r>
              <a:rPr lang="de-DE" dirty="0" smtClean="0"/>
              <a:t>Organization</a:t>
            </a:r>
            <a:endParaRPr lang="en-US" dirty="0"/>
          </a:p>
        </p:txBody>
      </p:sp>
    </p:spTree>
    <p:extLst>
      <p:ext uri="{BB962C8B-B14F-4D97-AF65-F5344CB8AC3E}">
        <p14:creationId xmlns:p14="http://schemas.microsoft.com/office/powerpoint/2010/main" val="19087605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21" y="1219200"/>
            <a:ext cx="8925559"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179512" y="116633"/>
            <a:ext cx="6911975" cy="432048"/>
          </a:xfrm>
        </p:spPr>
        <p:txBody>
          <a:bodyPr>
            <a:normAutofit/>
          </a:bodyPr>
          <a:lstStyle/>
          <a:p>
            <a:r>
              <a:rPr lang="de-DE" dirty="0" smtClean="0"/>
              <a:t>Organization</a:t>
            </a:r>
            <a:endParaRPr lang="en-US" dirty="0"/>
          </a:p>
        </p:txBody>
      </p:sp>
    </p:spTree>
    <p:extLst>
      <p:ext uri="{BB962C8B-B14F-4D97-AF65-F5344CB8AC3E}">
        <p14:creationId xmlns:p14="http://schemas.microsoft.com/office/powerpoint/2010/main" val="18136010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KIT_master_ppt2007_de">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1521</Words>
  <Application>Microsoft Office PowerPoint</Application>
  <PresentationFormat>Bildschirmpräsentation (4:3)</PresentationFormat>
  <Paragraphs>309</Paragraphs>
  <Slides>56</Slides>
  <Notes>38</Notes>
  <HiddenSlides>0</HiddenSlides>
  <MMClips>0</MMClips>
  <ScaleCrop>false</ScaleCrop>
  <HeadingPairs>
    <vt:vector size="6" baseType="variant">
      <vt:variant>
        <vt:lpstr>Design</vt:lpstr>
      </vt:variant>
      <vt:variant>
        <vt:i4>1</vt:i4>
      </vt:variant>
      <vt:variant>
        <vt:lpstr>Eingebettete OLE-Server</vt:lpstr>
      </vt:variant>
      <vt:variant>
        <vt:i4>3</vt:i4>
      </vt:variant>
      <vt:variant>
        <vt:lpstr>Folientitel</vt:lpstr>
      </vt:variant>
      <vt:variant>
        <vt:i4>56</vt:i4>
      </vt:variant>
    </vt:vector>
  </HeadingPairs>
  <TitlesOfParts>
    <vt:vector size="60" baseType="lpstr">
      <vt:lpstr>KIT_master_ppt2007_de</vt:lpstr>
      <vt:lpstr>Paint Shop Pro Image</vt:lpstr>
      <vt:lpstr>Diagramm</vt:lpstr>
      <vt:lpstr>Microsoft Word Picture</vt:lpstr>
      <vt:lpstr>PowerPoint-Präsentation</vt:lpstr>
      <vt:lpstr>Seminar: Wir machen ein Patent</vt:lpstr>
      <vt:lpstr>Seminar:  Eingebettete Systeme    (Cyber Physical Systems)</vt:lpstr>
      <vt:lpstr>Universidad de Cádiz, España</vt:lpstr>
      <vt:lpstr>University of Western Australia, Perth</vt:lpstr>
      <vt:lpstr>Organization</vt:lpstr>
      <vt:lpstr>Organization</vt:lpstr>
      <vt:lpstr>Organization</vt:lpstr>
      <vt:lpstr>Organization</vt:lpstr>
      <vt:lpstr>Vernetzte Welt der Zukunft – Neue Forschungsagenda (Cyber Physical Systems - CPS)</vt:lpstr>
      <vt:lpstr>Cyber</vt:lpstr>
      <vt:lpstr>Kybernetik</vt:lpstr>
      <vt:lpstr>Smart Life – Vernetzung aller Lebensbereiche</vt:lpstr>
      <vt:lpstr>Smart Mobility</vt:lpstr>
      <vt:lpstr>Vernetzte intelligente Sensorik im Fahrzeug</vt:lpstr>
      <vt:lpstr>Pocket Taxi auf dem Smart Phone</vt:lpstr>
      <vt:lpstr>Pocket Taxi</vt:lpstr>
      <vt:lpstr>Smart Health</vt:lpstr>
      <vt:lpstr>Smart Grid for Smart Energy</vt:lpstr>
      <vt:lpstr>Ambient assisted Living</vt:lpstr>
      <vt:lpstr>Entwicklung der Bremse hin zum CPS System</vt:lpstr>
      <vt:lpstr>Leitsatz neuer Technologien</vt:lpstr>
      <vt:lpstr>Vision aus Star Trek</vt:lpstr>
      <vt:lpstr>Smart personal equipment</vt:lpstr>
      <vt:lpstr>Cyberbrille und virtueller Stift</vt:lpstr>
      <vt:lpstr>CPS im Alltag: Barbie ade - Fernsehen im Auge</vt:lpstr>
      <vt:lpstr>CPS im Alltag: Barbie ade - Fernsehen im Auge</vt:lpstr>
      <vt:lpstr>Intelligenz im Schuh</vt:lpstr>
      <vt:lpstr>Funknotruf in Armbanduhr</vt:lpstr>
      <vt:lpstr>Vision: „wearables“</vt:lpstr>
      <vt:lpstr>EKG T-Shirt mit BlueTooth Kommunikation</vt:lpstr>
      <vt:lpstr>Experimentalsystem für Bewegungs- und Kreislaufmonitoring</vt:lpstr>
      <vt:lpstr>Unterziehjacke für Bewegungs-,Haltungs- und Kreislaufmonitoring</vt:lpstr>
      <vt:lpstr>Bekanntlich wird es wärmer …</vt:lpstr>
      <vt:lpstr>… wie bspw. Polizei oder Militär</vt:lpstr>
      <vt:lpstr>Klimatisierte Ballistische Schutzwesten</vt:lpstr>
      <vt:lpstr>Extreme Wechsel der körperlichen Belastung</vt:lpstr>
      <vt:lpstr>Stand der Technik</vt:lpstr>
      <vt:lpstr>Sensorsystem zur Klimasteuerung</vt:lpstr>
      <vt:lpstr>Prototyp</vt:lpstr>
      <vt:lpstr>Tragbare Vitalsensoren: Hautwiderstand und Blutdruck</vt:lpstr>
      <vt:lpstr>Inhalt</vt:lpstr>
      <vt:lpstr>Inhalt II</vt:lpstr>
      <vt:lpstr>Literatur</vt:lpstr>
      <vt:lpstr>Allgemeiner Aufbau eines Mikrosystems</vt:lpstr>
      <vt:lpstr>Physikalische Größen</vt:lpstr>
      <vt:lpstr>Klassifikation von Sensoren</vt:lpstr>
      <vt:lpstr>Weltmarkt Sensoren</vt:lpstr>
      <vt:lpstr>Marktvolumen Mikrosystemtechnik  </vt:lpstr>
      <vt:lpstr>Markt für mikromechanische Sensoren nach Regionen (Quelle: ZVEI) </vt:lpstr>
      <vt:lpstr>PowerPoint-Präsentation</vt:lpstr>
      <vt:lpstr>Integrated Smart Sensors: Definition</vt:lpstr>
      <vt:lpstr>Intelligente Sensoren und ihre Umgebung </vt:lpstr>
      <vt:lpstr>Sensoren und Aktoren in elektronischen Steuersystemen </vt:lpstr>
      <vt:lpstr>Eigenschaften Intelligenter Sensoren</vt:lpstr>
      <vt:lpstr>Industrielles System mit intelligenten Sensoren und Aktoren </vt:lpstr>
    </vt:vector>
  </TitlesOfParts>
  <Company>ITIV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Johannes Schmid</dc:creator>
  <cp:lastModifiedBy>WS</cp:lastModifiedBy>
  <cp:revision>15</cp:revision>
  <dcterms:created xsi:type="dcterms:W3CDTF">2009-12-18T09:12:31Z</dcterms:created>
  <dcterms:modified xsi:type="dcterms:W3CDTF">2012-04-25T10:58:19Z</dcterms:modified>
</cp:coreProperties>
</file>